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484" r:id="rId2"/>
    <p:sldId id="485" r:id="rId3"/>
    <p:sldId id="486" r:id="rId4"/>
    <p:sldId id="487" r:id="rId5"/>
    <p:sldId id="473" r:id="rId6"/>
    <p:sldId id="474" r:id="rId7"/>
    <p:sldId id="279" r:id="rId8"/>
    <p:sldId id="280" r:id="rId9"/>
    <p:sldId id="482" r:id="rId10"/>
    <p:sldId id="498" r:id="rId11"/>
    <p:sldId id="488" r:id="rId12"/>
    <p:sldId id="489" r:id="rId13"/>
    <p:sldId id="490" r:id="rId14"/>
    <p:sldId id="491" r:id="rId15"/>
    <p:sldId id="493" r:id="rId16"/>
    <p:sldId id="494" r:id="rId17"/>
    <p:sldId id="495" r:id="rId18"/>
    <p:sldId id="496" r:id="rId19"/>
    <p:sldId id="497" r:id="rId20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76238" y="684213"/>
            <a:ext cx="6102350" cy="3433762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838E47-EE24-4632-9478-F51DDF7020EA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57821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370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07CCB1C-491E-41B4-A7E1-18C85D20F616}" type="slidenum">
              <a:rPr lang="ja-JP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/>
              <a:t>7</a:t>
            </a:fld>
            <a:endParaRPr lang="en-US" altLang="ja-JP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4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27/08/2024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png"/><Relationship Id="rId22" Type="http://schemas.openxmlformats.org/officeDocument/2006/relationships/image" Target="../media/image18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4.png"/><Relationship Id="rId18" Type="http://schemas.openxmlformats.org/officeDocument/2006/relationships/image" Target="../media/image18.jpg"/><Relationship Id="rId3" Type="http://schemas.openxmlformats.org/officeDocument/2006/relationships/image" Target="../media/image20.emf"/><Relationship Id="rId21" Type="http://schemas.openxmlformats.org/officeDocument/2006/relationships/image" Target="../media/image26.png"/><Relationship Id="rId7" Type="http://schemas.microsoft.com/office/2007/relationships/hdphoto" Target="../media/hdphoto3.wdp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image" Target="../media/image19.png"/><Relationship Id="rId16" Type="http://schemas.openxmlformats.org/officeDocument/2006/relationships/image" Target="../media/image7.jpg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5" Type="http://schemas.openxmlformats.org/officeDocument/2006/relationships/image" Target="../media/image6.png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microsoft.com/office/2007/relationships/hdphoto" Target="../media/hdphoto5.wdp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image" Target="../media/image22.png"/><Relationship Id="rId18" Type="http://schemas.openxmlformats.org/officeDocument/2006/relationships/image" Target="../media/image46.png"/><Relationship Id="rId26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48.jpeg"/><Relationship Id="rId7" Type="http://schemas.openxmlformats.org/officeDocument/2006/relationships/image" Target="../media/image40.png"/><Relationship Id="rId12" Type="http://schemas.openxmlformats.org/officeDocument/2006/relationships/image" Target="../media/image21.png"/><Relationship Id="rId17" Type="http://schemas.openxmlformats.org/officeDocument/2006/relationships/image" Target="../media/image19.png"/><Relationship Id="rId25" Type="http://schemas.openxmlformats.org/officeDocument/2006/relationships/image" Target="../media/image52.png"/><Relationship Id="rId2" Type="http://schemas.openxmlformats.org/officeDocument/2006/relationships/vmlDrawing" Target="../drawings/vmlDrawing1.vml"/><Relationship Id="rId16" Type="http://schemas.openxmlformats.org/officeDocument/2006/relationships/image" Target="../media/image45.png"/><Relationship Id="rId20" Type="http://schemas.openxmlformats.org/officeDocument/2006/relationships/image" Target="../media/image24.jpeg"/><Relationship Id="rId29" Type="http://schemas.microsoft.com/office/2007/relationships/hdphoto" Target="../media/hdphoto7.wdp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9.jpeg"/><Relationship Id="rId11" Type="http://schemas.openxmlformats.org/officeDocument/2006/relationships/image" Target="../media/image42.png"/><Relationship Id="rId24" Type="http://schemas.openxmlformats.org/officeDocument/2006/relationships/image" Target="../media/image51.png"/><Relationship Id="rId5" Type="http://schemas.openxmlformats.org/officeDocument/2006/relationships/image" Target="../media/image37.wmf"/><Relationship Id="rId15" Type="http://schemas.openxmlformats.org/officeDocument/2006/relationships/image" Target="../media/image44.jpeg"/><Relationship Id="rId23" Type="http://schemas.openxmlformats.org/officeDocument/2006/relationships/image" Target="../media/image50.png"/><Relationship Id="rId28" Type="http://schemas.openxmlformats.org/officeDocument/2006/relationships/image" Target="../media/image17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43.jpeg"/><Relationship Id="rId22" Type="http://schemas.openxmlformats.org/officeDocument/2006/relationships/image" Target="../media/image49.png"/><Relationship Id="rId27" Type="http://schemas.microsoft.com/office/2007/relationships/hdphoto" Target="../media/hdphoto6.wdp"/><Relationship Id="rId30" Type="http://schemas.openxmlformats.org/officeDocument/2006/relationships/image" Target="../media/image5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214"/>
          <p:cNvGrpSpPr/>
          <p:nvPr/>
        </p:nvGrpSpPr>
        <p:grpSpPr>
          <a:xfrm>
            <a:off x="3668350" y="3210251"/>
            <a:ext cx="5076314" cy="148010"/>
            <a:chOff x="1765207" y="3194658"/>
            <a:chExt cx="5702393" cy="260728"/>
          </a:xfrm>
        </p:grpSpPr>
        <p:cxnSp>
          <p:nvCxnSpPr>
            <p:cNvPr id="216" name="Straight Arrow Connector 215"/>
            <p:cNvCxnSpPr/>
            <p:nvPr/>
          </p:nvCxnSpPr>
          <p:spPr>
            <a:xfrm>
              <a:off x="7467600" y="3200400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1765207" y="3194659"/>
              <a:ext cx="570239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1765207" y="3194658"/>
              <a:ext cx="0" cy="2549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1179B1-4512-4790-8E26-420B8EA6BDFA}"/>
              </a:ext>
            </a:extLst>
          </p:cNvPr>
          <p:cNvGrpSpPr/>
          <p:nvPr/>
        </p:nvGrpSpPr>
        <p:grpSpPr>
          <a:xfrm>
            <a:off x="7161899" y="3381639"/>
            <a:ext cx="4078217" cy="2545362"/>
            <a:chOff x="7177917" y="2982150"/>
            <a:chExt cx="4078217" cy="2545362"/>
          </a:xfrm>
        </p:grpSpPr>
        <p:sp>
          <p:nvSpPr>
            <p:cNvPr id="187" name="Rectangle 186"/>
            <p:cNvSpPr/>
            <p:nvPr/>
          </p:nvSpPr>
          <p:spPr>
            <a:xfrm>
              <a:off x="7586490" y="2982150"/>
              <a:ext cx="3040151" cy="28092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PQC – RoHS team</a:t>
              </a:r>
              <a:endParaRPr lang="en-US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177917" y="3326669"/>
              <a:ext cx="4078217" cy="2200843"/>
              <a:chOff x="5895876" y="3938987"/>
              <a:chExt cx="4811490" cy="2200843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5928477" y="4989714"/>
                <a:ext cx="4778887" cy="419999"/>
                <a:chOff x="5718906" y="4725393"/>
                <a:chExt cx="4778887" cy="350703"/>
              </a:xfrm>
            </p:grpSpPr>
            <p:pic>
              <p:nvPicPr>
                <p:cNvPr id="189" name="Picture 18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18906" y="4728552"/>
                  <a:ext cx="514911" cy="34754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00" name="Rectangle 199"/>
                <p:cNvSpPr/>
                <p:nvPr/>
              </p:nvSpPr>
              <p:spPr>
                <a:xfrm>
                  <a:off x="6256922" y="4725393"/>
                  <a:ext cx="4240871" cy="34924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300" b="1" dirty="0">
                      <a:ln w="11430"/>
                      <a:solidFill>
                        <a:schemeClr val="tx1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</a:rPr>
                    <a:t>Move part into PQC-RoHS room to analyse</a:t>
                  </a:r>
                  <a:endParaRPr lang="en-US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01" name="Right Arrow 200"/>
              <p:cNvSpPr/>
              <p:nvPr/>
            </p:nvSpPr>
            <p:spPr>
              <a:xfrm rot="5400000">
                <a:off x="7947581" y="5350215"/>
                <a:ext cx="133666" cy="304800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202" name="Group 201"/>
              <p:cNvGrpSpPr/>
              <p:nvPr/>
            </p:nvGrpSpPr>
            <p:grpSpPr>
              <a:xfrm>
                <a:off x="5922692" y="5605902"/>
                <a:ext cx="4784674" cy="533928"/>
                <a:chOff x="5375809" y="5375359"/>
                <a:chExt cx="4784674" cy="533928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6056809" y="5375359"/>
                  <a:ext cx="4103674" cy="533928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300" b="1" dirty="0">
                      <a:ln w="11430"/>
                      <a:solidFill>
                        <a:srgbClr val="0000FF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</a:rPr>
                    <a:t>Confirm result OK/NG lot by click </a:t>
                  </a:r>
                  <a:r>
                    <a:rPr lang="en-GB" sz="1300" b="1" dirty="0">
                      <a:ln w="11430"/>
                      <a:solidFill>
                        <a:srgbClr val="0000FF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  <a:sym typeface="Wingdings" panose="05000000000000000000" pitchFamily="2" charset="2"/>
                    </a:rPr>
                    <a:t> on website</a:t>
                  </a:r>
                  <a:endPara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204" name="Picture 20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75809" y="5382814"/>
                  <a:ext cx="643265" cy="517847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</p:pic>
          </p:grpSp>
          <p:sp>
            <p:nvSpPr>
              <p:cNvPr id="205" name="Right Arrow 204"/>
              <p:cNvSpPr/>
              <p:nvPr/>
            </p:nvSpPr>
            <p:spPr>
              <a:xfrm rot="5400000">
                <a:off x="7957919" y="4745916"/>
                <a:ext cx="133666" cy="304800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0000FF"/>
                  </a:solidFill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5895876" y="3938987"/>
                <a:ext cx="4811489" cy="863727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1. Auto input the all data of part need check RoHS into SAP </a:t>
                </a:r>
                <a:r>
                  <a:rPr lang="en-GB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( ZQV011,14,15,17** ) </a:t>
                </a:r>
                <a:r>
                  <a:rPr lang="en-GB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by click website.</a:t>
                </a:r>
              </a:p>
              <a:p>
                <a:r>
                  <a: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sym typeface="Wingdings" panose="05000000000000000000" pitchFamily="2" charset="2"/>
                  </a:rPr>
                  <a:t>2. Auto deduct Quantity on SAP after confirmed Quantity need take to test RoHS.</a:t>
                </a:r>
                <a:endParaRPr lang="en-US" sz="13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3641175" y="1055094"/>
            <a:ext cx="3367045" cy="1767424"/>
            <a:chOff x="5916171" y="492068"/>
            <a:chExt cx="3151629" cy="2327723"/>
          </a:xfrm>
        </p:grpSpPr>
        <p:grpSp>
          <p:nvGrpSpPr>
            <p:cNvPr id="253" name="Group 252"/>
            <p:cNvGrpSpPr/>
            <p:nvPr/>
          </p:nvGrpSpPr>
          <p:grpSpPr>
            <a:xfrm>
              <a:off x="5916171" y="492068"/>
              <a:ext cx="3151629" cy="2327723"/>
              <a:chOff x="5023490" y="1260538"/>
              <a:chExt cx="3308629" cy="2168550"/>
            </a:xfrm>
          </p:grpSpPr>
          <p:pic>
            <p:nvPicPr>
              <p:cNvPr id="262" name="Picture 26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68500">
                <a:off x="5023490" y="1777588"/>
                <a:ext cx="631479" cy="667490"/>
              </a:xfrm>
              <a:prstGeom prst="rect">
                <a:avLst/>
              </a:prstGeom>
            </p:spPr>
          </p:pic>
          <p:pic>
            <p:nvPicPr>
              <p:cNvPr id="263" name="Picture 26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1101956">
                <a:off x="5424960" y="2311513"/>
                <a:ext cx="552979" cy="603396"/>
              </a:xfrm>
              <a:prstGeom prst="rect">
                <a:avLst/>
              </a:prstGeom>
            </p:spPr>
          </p:pic>
          <p:pic>
            <p:nvPicPr>
              <p:cNvPr id="264" name="Picture 2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198964">
                <a:off x="5861071" y="2804676"/>
                <a:ext cx="492911" cy="608765"/>
              </a:xfrm>
              <a:prstGeom prst="rect">
                <a:avLst/>
              </a:prstGeom>
            </p:spPr>
          </p:pic>
          <p:sp>
            <p:nvSpPr>
              <p:cNvPr id="265" name="Parallelogram 264"/>
              <p:cNvSpPr/>
              <p:nvPr/>
            </p:nvSpPr>
            <p:spPr>
              <a:xfrm rot="20727278" flipH="1">
                <a:off x="5118039" y="1809115"/>
                <a:ext cx="745712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266" name="Parallelogram 265"/>
              <p:cNvSpPr/>
              <p:nvPr/>
            </p:nvSpPr>
            <p:spPr>
              <a:xfrm rot="20618581" flipH="1">
                <a:off x="5512224" y="2328682"/>
                <a:ext cx="702940" cy="584994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267" name="Parallelogram 266"/>
              <p:cNvSpPr/>
              <p:nvPr/>
            </p:nvSpPr>
            <p:spPr>
              <a:xfrm rot="20618581" flipH="1">
                <a:off x="5916682" y="2814750"/>
                <a:ext cx="675511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grpSp>
            <p:nvGrpSpPr>
              <p:cNvPr id="268" name="Group 267"/>
              <p:cNvGrpSpPr/>
              <p:nvPr/>
            </p:nvGrpSpPr>
            <p:grpSpPr>
              <a:xfrm>
                <a:off x="5535447" y="1370033"/>
                <a:ext cx="2796672" cy="1999593"/>
                <a:chOff x="3810949" y="146158"/>
                <a:chExt cx="2139819" cy="1358979"/>
              </a:xfrm>
            </p:grpSpPr>
            <p:pic>
              <p:nvPicPr>
                <p:cNvPr id="275" name="Picture 274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0981" t="31050" r="8675"/>
                <a:stretch/>
              </p:blipFill>
              <p:spPr>
                <a:xfrm flipH="1">
                  <a:off x="3810949" y="146158"/>
                  <a:ext cx="2139819" cy="1358979"/>
                </a:xfrm>
                <a:prstGeom prst="rect">
                  <a:avLst/>
                </a:prstGeom>
              </p:spPr>
            </p:pic>
            <p:sp>
              <p:nvSpPr>
                <p:cNvPr id="276" name="object 323"/>
                <p:cNvSpPr/>
                <p:nvPr/>
              </p:nvSpPr>
              <p:spPr>
                <a:xfrm>
                  <a:off x="4784885" y="1088417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7" name="object 323"/>
                <p:cNvSpPr/>
                <p:nvPr/>
              </p:nvSpPr>
              <p:spPr>
                <a:xfrm>
                  <a:off x="5421869" y="1094370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8" name="object 323"/>
                <p:cNvSpPr/>
                <p:nvPr/>
              </p:nvSpPr>
              <p:spPr>
                <a:xfrm>
                  <a:off x="4534854" y="701464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9" name="object 323"/>
                <p:cNvSpPr/>
                <p:nvPr/>
              </p:nvSpPr>
              <p:spPr>
                <a:xfrm>
                  <a:off x="5165885" y="707417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80" name="object 323"/>
                <p:cNvSpPr/>
                <p:nvPr/>
              </p:nvSpPr>
              <p:spPr>
                <a:xfrm>
                  <a:off x="4844416" y="302604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81" name="object 323"/>
                <p:cNvSpPr/>
                <p:nvPr/>
              </p:nvSpPr>
              <p:spPr>
                <a:xfrm>
                  <a:off x="4284822" y="290698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</p:grpSp>
          <p:sp>
            <p:nvSpPr>
              <p:cNvPr id="269" name="object 254"/>
              <p:cNvSpPr txBox="1"/>
              <p:nvPr/>
            </p:nvSpPr>
            <p:spPr>
              <a:xfrm>
                <a:off x="5891721" y="1389695"/>
                <a:ext cx="625205" cy="10579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vert="horz" wrap="square" lIns="0" tIns="13335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Non-inspection</a:t>
                </a:r>
                <a:endParaRPr sz="600" b="1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6591895" y="1260538"/>
                <a:ext cx="634006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6233329" y="1946233"/>
                <a:ext cx="641819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</p:grpSp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840951" y="2085342"/>
              <a:ext cx="190724" cy="218994"/>
            </a:xfrm>
            <a:prstGeom prst="rect">
              <a:avLst/>
            </a:prstGeom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8626427" y="2102709"/>
              <a:ext cx="190724" cy="218994"/>
            </a:xfrm>
            <a:prstGeom prst="rect">
              <a:avLst/>
            </a:prstGeom>
          </p:spPr>
        </p:pic>
        <p:pic>
          <p:nvPicPr>
            <p:cNvPr id="258" name="Picture 25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8332919" y="1483572"/>
              <a:ext cx="157623" cy="180986"/>
            </a:xfrm>
            <a:prstGeom prst="rect">
              <a:avLst/>
            </a:prstGeom>
          </p:spPr>
        </p:pic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538550" y="1474966"/>
              <a:ext cx="157623" cy="180986"/>
            </a:xfrm>
            <a:prstGeom prst="rect">
              <a:avLst/>
            </a:prstGeom>
          </p:spPr>
        </p:pic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236387" y="826519"/>
              <a:ext cx="157623" cy="180986"/>
            </a:xfrm>
            <a:prstGeom prst="rect">
              <a:avLst/>
            </a:prstGeom>
          </p:spPr>
        </p:pic>
        <p:pic>
          <p:nvPicPr>
            <p:cNvPr id="261" name="Picture 26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942106" y="851148"/>
              <a:ext cx="157623" cy="180986"/>
            </a:xfrm>
            <a:prstGeom prst="rect">
              <a:avLst/>
            </a:prstGeom>
          </p:spPr>
        </p:pic>
      </p:grpSp>
      <p:grpSp>
        <p:nvGrpSpPr>
          <p:cNvPr id="142" name="Group 141"/>
          <p:cNvGrpSpPr/>
          <p:nvPr/>
        </p:nvGrpSpPr>
        <p:grpSpPr>
          <a:xfrm>
            <a:off x="2113135" y="4742296"/>
            <a:ext cx="1982918" cy="630755"/>
            <a:chOff x="499208" y="4015586"/>
            <a:chExt cx="1982918" cy="839533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208" y="4015586"/>
              <a:ext cx="644748" cy="839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4" name="Rectangle 143"/>
            <p:cNvSpPr/>
            <p:nvPr/>
          </p:nvSpPr>
          <p:spPr>
            <a:xfrm>
              <a:off x="1165522" y="4016701"/>
              <a:ext cx="1316604" cy="8384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00" b="1" dirty="0">
                  <a:ln w="11430"/>
                  <a:solidFill>
                    <a:schemeClr val="tx1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Move other part into PQC room to inspection</a:t>
              </a:r>
              <a:endParaRPr lang="en-US" sz="13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816448" y="5704487"/>
            <a:ext cx="6203643" cy="55267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Confirm result checked lot by 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Click OK/NG indicate on website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575584" y="4731912"/>
            <a:ext cx="1441194" cy="61926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Open the drawing &amp; WI on Tablet to direct inspection</a:t>
            </a:r>
          </a:p>
        </p:txBody>
      </p:sp>
      <p:sp>
        <p:nvSpPr>
          <p:cNvPr id="229" name="Right Arrow 228"/>
          <p:cNvSpPr/>
          <p:nvPr/>
        </p:nvSpPr>
        <p:spPr>
          <a:xfrm rot="5400000">
            <a:off x="2173849" y="5473643"/>
            <a:ext cx="110468" cy="3048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80E591-C599-4EC3-A629-176E2C5A0F28}"/>
              </a:ext>
            </a:extLst>
          </p:cNvPr>
          <p:cNvGrpSpPr/>
          <p:nvPr/>
        </p:nvGrpSpPr>
        <p:grpSpPr>
          <a:xfrm>
            <a:off x="1075255" y="4576599"/>
            <a:ext cx="2355275" cy="155443"/>
            <a:chOff x="1298038" y="4294885"/>
            <a:chExt cx="2355275" cy="173934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3653313" y="4294886"/>
              <a:ext cx="0" cy="173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1298038" y="4309190"/>
              <a:ext cx="23532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>
              <a:off x="1298038" y="4294885"/>
              <a:ext cx="0" cy="173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C8812D-5717-463C-8844-0391EE7A9592}"/>
              </a:ext>
            </a:extLst>
          </p:cNvPr>
          <p:cNvGrpSpPr/>
          <p:nvPr/>
        </p:nvGrpSpPr>
        <p:grpSpPr>
          <a:xfrm>
            <a:off x="2291270" y="3550731"/>
            <a:ext cx="3481377" cy="160220"/>
            <a:chOff x="2474148" y="3404757"/>
            <a:chExt cx="3749138" cy="158122"/>
          </a:xfrm>
        </p:grpSpPr>
        <p:cxnSp>
          <p:nvCxnSpPr>
            <p:cNvPr id="131" name="Straight Arrow Connector 130"/>
            <p:cNvCxnSpPr/>
            <p:nvPr/>
          </p:nvCxnSpPr>
          <p:spPr>
            <a:xfrm>
              <a:off x="6209643" y="3404758"/>
              <a:ext cx="0" cy="1581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2474148" y="3418621"/>
              <a:ext cx="374913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2474148" y="3404757"/>
              <a:ext cx="0" cy="1581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ight Arrow 240"/>
          <p:cNvSpPr/>
          <p:nvPr/>
        </p:nvSpPr>
        <p:spPr>
          <a:xfrm rot="5400000">
            <a:off x="2190654" y="4382088"/>
            <a:ext cx="104566" cy="27709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grpSp>
        <p:nvGrpSpPr>
          <p:cNvPr id="242" name="Group 241"/>
          <p:cNvGrpSpPr/>
          <p:nvPr/>
        </p:nvGrpSpPr>
        <p:grpSpPr>
          <a:xfrm rot="10800000">
            <a:off x="1113789" y="5388315"/>
            <a:ext cx="2312714" cy="165582"/>
            <a:chOff x="1752600" y="3173687"/>
            <a:chExt cx="5719864" cy="254987"/>
          </a:xfrm>
        </p:grpSpPr>
        <p:cxnSp>
          <p:nvCxnSpPr>
            <p:cNvPr id="243" name="Straight Arrow Connector 242"/>
            <p:cNvCxnSpPr/>
            <p:nvPr/>
          </p:nvCxnSpPr>
          <p:spPr>
            <a:xfrm>
              <a:off x="7472464" y="3173688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1752600" y="3194659"/>
              <a:ext cx="5715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1752600" y="3173687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" name="Rectangle 245"/>
          <p:cNvSpPr/>
          <p:nvPr/>
        </p:nvSpPr>
        <p:spPr>
          <a:xfrm>
            <a:off x="546983" y="3997036"/>
            <a:ext cx="3572155" cy="49064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Confirm part 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 Auto input the part situation on the system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and start inspection by select part</a:t>
            </a:r>
            <a:endParaRPr lang="en-US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206116" y="3997223"/>
            <a:ext cx="2813977" cy="51817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Use tablet to confirm part need test alcohol, tape, function… by select part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endParaRPr lang="en-US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4147187" y="4741180"/>
            <a:ext cx="2841778" cy="64713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Manual deduct Quantity on SAP and make Transfer report to MCS.</a:t>
            </a:r>
          </a:p>
        </p:txBody>
      </p:sp>
      <p:sp>
        <p:nvSpPr>
          <p:cNvPr id="140" name="Right Arrow 139"/>
          <p:cNvSpPr/>
          <p:nvPr/>
        </p:nvSpPr>
        <p:spPr>
          <a:xfrm rot="5400000">
            <a:off x="5585583" y="4494349"/>
            <a:ext cx="115023" cy="27709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916198" y="3712939"/>
            <a:ext cx="2804790" cy="239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Normal inspection ( Non-issue out )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4203133" y="3722043"/>
            <a:ext cx="2816959" cy="2321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Reliability testing ( Issue out )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2567055" y="3373526"/>
            <a:ext cx="2932767" cy="2809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PQC – Inspection team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5" name="Right Arrow 154"/>
          <p:cNvSpPr/>
          <p:nvPr/>
        </p:nvSpPr>
        <p:spPr>
          <a:xfrm rot="5400000">
            <a:off x="5589615" y="5386505"/>
            <a:ext cx="110468" cy="3048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sp>
        <p:nvSpPr>
          <p:cNvPr id="111" name="object 11"/>
          <p:cNvSpPr/>
          <p:nvPr/>
        </p:nvSpPr>
        <p:spPr>
          <a:xfrm>
            <a:off x="132830" y="1503609"/>
            <a:ext cx="665507" cy="63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846808" y="1851088"/>
            <a:ext cx="406884" cy="6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1251164" y="1670160"/>
            <a:ext cx="469097" cy="453093"/>
            <a:chOff x="1914369" y="1842642"/>
            <a:chExt cx="469097" cy="542420"/>
          </a:xfrm>
        </p:grpSpPr>
        <p:sp>
          <p:nvSpPr>
            <p:cNvPr id="114" name="object 164"/>
            <p:cNvSpPr/>
            <p:nvPr/>
          </p:nvSpPr>
          <p:spPr>
            <a:xfrm>
              <a:off x="1914369" y="1842642"/>
              <a:ext cx="469097" cy="5424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148004" y="1928954"/>
              <a:ext cx="192866" cy="26918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14"/>
          <a:srcRect l="16479" t="67076" r="60123" b="3069"/>
          <a:stretch/>
        </p:blipFill>
        <p:spPr>
          <a:xfrm>
            <a:off x="2532715" y="1419429"/>
            <a:ext cx="897216" cy="824897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974905" y="1726093"/>
            <a:ext cx="272105" cy="263686"/>
          </a:xfrm>
          <a:prstGeom prst="rect">
            <a:avLst/>
          </a:prstGeom>
        </p:spPr>
      </p:pic>
      <p:sp>
        <p:nvSpPr>
          <p:cNvPr id="118" name="object 254"/>
          <p:cNvSpPr txBox="1"/>
          <p:nvPr/>
        </p:nvSpPr>
        <p:spPr>
          <a:xfrm>
            <a:off x="1843526" y="1075298"/>
            <a:ext cx="1062704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chemeClr val="tx1"/>
                </a:solidFill>
                <a:latin typeface="Carlito"/>
                <a:cs typeface="Carlito"/>
              </a:rPr>
              <a:t>Scan</a:t>
            </a: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 GR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Separate non-inspection &amp; inspection</a:t>
            </a:r>
            <a:endParaRPr sz="1000" b="1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1796909" y="1851088"/>
            <a:ext cx="664048" cy="10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3415390" y="1829010"/>
            <a:ext cx="421602" cy="22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bject 46"/>
          <p:cNvSpPr/>
          <p:nvPr/>
        </p:nvSpPr>
        <p:spPr>
          <a:xfrm>
            <a:off x="1659951" y="2253918"/>
            <a:ext cx="346212" cy="334609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23" name="object 199"/>
          <p:cNvSpPr/>
          <p:nvPr/>
        </p:nvSpPr>
        <p:spPr>
          <a:xfrm flipH="1">
            <a:off x="1712096" y="1969777"/>
            <a:ext cx="466063" cy="441760"/>
          </a:xfrm>
          <a:prstGeom prst="rect">
            <a:avLst/>
          </a:prstGeom>
          <a:blipFill>
            <a:blip r:embed="rId17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1708514" y="1852449"/>
            <a:ext cx="132675" cy="295076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9181">
            <a:off x="3930107" y="1914967"/>
            <a:ext cx="102040" cy="339710"/>
          </a:xfrm>
          <a:prstGeom prst="rect">
            <a:avLst/>
          </a:prstGeom>
        </p:spPr>
      </p:pic>
      <p:sp>
        <p:nvSpPr>
          <p:cNvPr id="129" name="object 254"/>
          <p:cNvSpPr txBox="1"/>
          <p:nvPr/>
        </p:nvSpPr>
        <p:spPr>
          <a:xfrm>
            <a:off x="1981466" y="2446804"/>
            <a:ext cx="563724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30" name="object 254"/>
          <p:cNvSpPr txBox="1"/>
          <p:nvPr/>
        </p:nvSpPr>
        <p:spPr>
          <a:xfrm>
            <a:off x="3408803" y="1886100"/>
            <a:ext cx="563724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34" name="object 46"/>
          <p:cNvSpPr/>
          <p:nvPr/>
        </p:nvSpPr>
        <p:spPr>
          <a:xfrm>
            <a:off x="5991027" y="2825925"/>
            <a:ext cx="385841" cy="310643"/>
          </a:xfrm>
          <a:prstGeom prst="rect">
            <a:avLst/>
          </a:prstGeom>
          <a:blipFill>
            <a:blip r:embed="rId1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35" name="object 254"/>
          <p:cNvSpPr txBox="1"/>
          <p:nvPr/>
        </p:nvSpPr>
        <p:spPr>
          <a:xfrm>
            <a:off x="6383305" y="2995814"/>
            <a:ext cx="349389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FF0000"/>
                </a:solidFill>
                <a:latin typeface="Carlito"/>
                <a:cs typeface="Carlito"/>
              </a:rPr>
              <a:t>PQC</a:t>
            </a:r>
            <a:endParaRPr sz="1000" b="1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36" name="object 254"/>
          <p:cNvSpPr txBox="1"/>
          <p:nvPr/>
        </p:nvSpPr>
        <p:spPr>
          <a:xfrm>
            <a:off x="6865031" y="2672983"/>
            <a:ext cx="1184424" cy="5007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-Get sample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-Or direct checking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  by table </a:t>
            </a:r>
            <a:endParaRPr lang="en-GB" sz="1000" b="1" spc="-5" baseline="0" dirty="0">
              <a:solidFill>
                <a:srgbClr val="0000CC"/>
              </a:solidFill>
              <a:latin typeface="Carlito"/>
              <a:cs typeface="Carlito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41796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get sample at IQC area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5620796" y="120035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5296678" y="182135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6065991" y="175051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6" name="object 46"/>
          <p:cNvSpPr/>
          <p:nvPr/>
        </p:nvSpPr>
        <p:spPr>
          <a:xfrm>
            <a:off x="3329990" y="2255469"/>
            <a:ext cx="347797" cy="293706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03524">
            <a:off x="3353545" y="1952385"/>
            <a:ext cx="160226" cy="340541"/>
          </a:xfrm>
          <a:prstGeom prst="rect">
            <a:avLst/>
          </a:prstGeom>
        </p:spPr>
      </p:pic>
      <p:grpSp>
        <p:nvGrpSpPr>
          <p:cNvPr id="168" name="Group 167"/>
          <p:cNvGrpSpPr/>
          <p:nvPr/>
        </p:nvGrpSpPr>
        <p:grpSpPr>
          <a:xfrm>
            <a:off x="8194412" y="1406697"/>
            <a:ext cx="780717" cy="733624"/>
            <a:chOff x="8480697" y="1538594"/>
            <a:chExt cx="924907" cy="850355"/>
          </a:xfrm>
        </p:grpSpPr>
        <p:pic>
          <p:nvPicPr>
            <p:cNvPr id="169" name="Picture 168"/>
            <p:cNvPicPr>
              <a:picLocks noChangeAspect="1"/>
            </p:cNvPicPr>
            <p:nvPr/>
          </p:nvPicPr>
          <p:blipFill rotWithShape="1">
            <a:blip r:embed="rId14"/>
            <a:srcRect l="16479" t="67076" r="60123" b="3069"/>
            <a:stretch/>
          </p:blipFill>
          <p:spPr>
            <a:xfrm>
              <a:off x="8480697" y="1538594"/>
              <a:ext cx="924907" cy="850355"/>
            </a:xfrm>
            <a:prstGeom prst="rect">
              <a:avLst/>
            </a:prstGeom>
          </p:spPr>
        </p:pic>
        <p:sp>
          <p:nvSpPr>
            <p:cNvPr id="170" name="object 323"/>
            <p:cNvSpPr/>
            <p:nvPr/>
          </p:nvSpPr>
          <p:spPr>
            <a:xfrm>
              <a:off x="8639776" y="1877055"/>
              <a:ext cx="471920" cy="3437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cxnSp>
        <p:nvCxnSpPr>
          <p:cNvPr id="171" name="Straight Arrow Connector 170"/>
          <p:cNvCxnSpPr/>
          <p:nvPr/>
        </p:nvCxnSpPr>
        <p:spPr>
          <a:xfrm>
            <a:off x="7152000" y="1836764"/>
            <a:ext cx="714892" cy="2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9126946" y="1821033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object 166"/>
          <p:cNvGrpSpPr/>
          <p:nvPr/>
        </p:nvGrpSpPr>
        <p:grpSpPr>
          <a:xfrm>
            <a:off x="10385489" y="1129719"/>
            <a:ext cx="1471532" cy="1114565"/>
            <a:chOff x="7060147" y="209216"/>
            <a:chExt cx="1569720" cy="889000"/>
          </a:xfrm>
        </p:grpSpPr>
        <p:sp>
          <p:nvSpPr>
            <p:cNvPr id="174" name="object 168"/>
            <p:cNvSpPr/>
            <p:nvPr/>
          </p:nvSpPr>
          <p:spPr>
            <a:xfrm>
              <a:off x="7066243" y="215312"/>
              <a:ext cx="1557527" cy="8763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175" name="object 169"/>
            <p:cNvSpPr/>
            <p:nvPr/>
          </p:nvSpPr>
          <p:spPr>
            <a:xfrm>
              <a:off x="7060147" y="209216"/>
              <a:ext cx="1569720" cy="889000"/>
            </a:xfrm>
            <a:custGeom>
              <a:avLst/>
              <a:gdLst/>
              <a:ahLst/>
              <a:cxnLst/>
              <a:rect l="l" t="t" r="r" b="b"/>
              <a:pathLst>
                <a:path w="1569720" h="889000">
                  <a:moveTo>
                    <a:pt x="0" y="888491"/>
                  </a:moveTo>
                  <a:lnTo>
                    <a:pt x="1569720" y="888491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8884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sp>
        <p:nvSpPr>
          <p:cNvPr id="176" name="object 254"/>
          <p:cNvSpPr txBox="1"/>
          <p:nvPr/>
        </p:nvSpPr>
        <p:spPr>
          <a:xfrm>
            <a:off x="9387451" y="1157444"/>
            <a:ext cx="710479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chemeClr val="tx1"/>
                </a:solidFill>
                <a:latin typeface="Carlito"/>
                <a:cs typeface="Carlito"/>
              </a:rPr>
              <a:t>Moving part to rack </a:t>
            </a:r>
            <a:r>
              <a:rPr lang="en-GB" sz="1000" b="1" spc="-5" dirty="0">
                <a:latin typeface="Carlito"/>
                <a:cs typeface="Carlito"/>
              </a:rPr>
              <a:t>for </a:t>
            </a:r>
            <a:r>
              <a:rPr lang="en-GB" sz="1000" b="1" spc="-5" dirty="0">
                <a:solidFill>
                  <a:schemeClr val="tx1"/>
                </a:solidFill>
                <a:latin typeface="Carlito"/>
                <a:cs typeface="Carlito"/>
              </a:rPr>
              <a:t>Storing</a:t>
            </a:r>
            <a:endParaRPr sz="1000" b="1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sp>
        <p:nvSpPr>
          <p:cNvPr id="177" name="object 46"/>
          <p:cNvSpPr/>
          <p:nvPr/>
        </p:nvSpPr>
        <p:spPr>
          <a:xfrm>
            <a:off x="6742554" y="1363980"/>
            <a:ext cx="349120" cy="330169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78" name="object 254"/>
          <p:cNvSpPr txBox="1"/>
          <p:nvPr/>
        </p:nvSpPr>
        <p:spPr>
          <a:xfrm>
            <a:off x="6773831" y="1698036"/>
            <a:ext cx="57785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79" name="object 199"/>
          <p:cNvSpPr/>
          <p:nvPr/>
        </p:nvSpPr>
        <p:spPr>
          <a:xfrm flipH="1">
            <a:off x="6411099" y="1305977"/>
            <a:ext cx="321595" cy="394844"/>
          </a:xfrm>
          <a:prstGeom prst="rect">
            <a:avLst/>
          </a:prstGeom>
          <a:blipFill>
            <a:blip r:embed="rId17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94311">
            <a:off x="6188946" y="1243406"/>
            <a:ext cx="155844" cy="346605"/>
          </a:xfrm>
          <a:prstGeom prst="rect">
            <a:avLst/>
          </a:prstGeom>
        </p:spPr>
      </p:pic>
      <p:sp>
        <p:nvSpPr>
          <p:cNvPr id="181" name="object 254"/>
          <p:cNvSpPr txBox="1"/>
          <p:nvPr/>
        </p:nvSpPr>
        <p:spPr>
          <a:xfrm>
            <a:off x="7205250" y="1381269"/>
            <a:ext cx="106467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Find </a:t>
            </a:r>
            <a:r>
              <a:rPr lang="en-GB" sz="1000" b="1" spc="-5" baseline="0" dirty="0">
                <a:solidFill>
                  <a:srgbClr val="0000CC"/>
                </a:solidFill>
                <a:latin typeface="Carlito"/>
                <a:cs typeface="Carlito"/>
              </a:rPr>
              <a:t>Part</a:t>
            </a: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 OK / NG to storing</a:t>
            </a:r>
            <a:endParaRPr lang="en-GB" sz="1000" b="1" spc="-5" baseline="0" dirty="0">
              <a:solidFill>
                <a:srgbClr val="0000CC"/>
              </a:solidFill>
              <a:latin typeface="Carlito"/>
              <a:cs typeface="Carlito"/>
            </a:endParaRPr>
          </a:p>
        </p:txBody>
      </p:sp>
      <p:sp>
        <p:nvSpPr>
          <p:cNvPr id="190" name="object 254"/>
          <p:cNvSpPr txBox="1"/>
          <p:nvPr/>
        </p:nvSpPr>
        <p:spPr>
          <a:xfrm>
            <a:off x="3773011" y="2797183"/>
            <a:ext cx="1833568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200" b="1" spc="-5" dirty="0">
                <a:latin typeface="Arial" panose="020B0604020202020204" pitchFamily="34" charset="0"/>
                <a:cs typeface="Arial" panose="020B0604020202020204" pitchFamily="34" charset="0"/>
              </a:rPr>
              <a:t>IQC chop stamp all lot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1198197" y="770989"/>
            <a:ext cx="2015958" cy="278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MCS Receiving Goods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3352425" y="769552"/>
            <a:ext cx="1747884" cy="251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MCS Fix location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Up-Down Arrow 13"/>
          <p:cNvSpPr/>
          <p:nvPr/>
        </p:nvSpPr>
        <p:spPr>
          <a:xfrm>
            <a:off x="5712658" y="2738858"/>
            <a:ext cx="217323" cy="4180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5219079" y="794241"/>
            <a:ext cx="2132958" cy="242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IQC check &amp; chop stamp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7500430" y="776093"/>
            <a:ext cx="2097930" cy="25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MCS Find OK /NG part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9797201" y="769599"/>
            <a:ext cx="2230085" cy="24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 5:Storing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49676" y="779678"/>
            <a:ext cx="1051815" cy="264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Vendor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918268" y="6257166"/>
            <a:ext cx="1" cy="3003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51236" y="6557554"/>
            <a:ext cx="368313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235131" y="3026862"/>
            <a:ext cx="16105" cy="35306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567055" y="2999653"/>
            <a:ext cx="3016393" cy="27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583052" y="2364783"/>
            <a:ext cx="4997" cy="6311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755640" y="2670880"/>
            <a:ext cx="860760" cy="681146"/>
            <a:chOff x="-73920" y="1311572"/>
            <a:chExt cx="1274930" cy="1200150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07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1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10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87" name="Straight Arrow Connector 286"/>
          <p:cNvCxnSpPr/>
          <p:nvPr/>
        </p:nvCxnSpPr>
        <p:spPr>
          <a:xfrm>
            <a:off x="235131" y="3026862"/>
            <a:ext cx="5632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>
            <a:off x="1584231" y="3012105"/>
            <a:ext cx="303303" cy="46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1759458" y="2661850"/>
            <a:ext cx="860760" cy="681146"/>
            <a:chOff x="-73920" y="1311572"/>
            <a:chExt cx="1274930" cy="1200150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2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2"/>
              <a:ext cx="1123224" cy="379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NG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5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</a:t>
              </a: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cxnSp>
        <p:nvCxnSpPr>
          <p:cNvPr id="306" name="Straight Connector 305"/>
          <p:cNvCxnSpPr/>
          <p:nvPr/>
        </p:nvCxnSpPr>
        <p:spPr>
          <a:xfrm flipH="1">
            <a:off x="9369922" y="5927001"/>
            <a:ext cx="1" cy="3003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9369922" y="6227389"/>
            <a:ext cx="22585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 flipV="1">
            <a:off x="11624460" y="2430163"/>
            <a:ext cx="12080" cy="38228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/>
          <p:nvPr/>
        </p:nvCxnSpPr>
        <p:spPr>
          <a:xfrm flipH="1" flipV="1">
            <a:off x="6933927" y="2417602"/>
            <a:ext cx="1181389" cy="5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8931387" y="2138541"/>
            <a:ext cx="903926" cy="681146"/>
            <a:chOff x="-73920" y="1311572"/>
            <a:chExt cx="1274930" cy="1200150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3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2"/>
              <a:ext cx="1123224" cy="379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NG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6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</a:t>
              </a: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8065426" y="2142911"/>
            <a:ext cx="860760" cy="681146"/>
            <a:chOff x="-73920" y="1311572"/>
            <a:chExt cx="1274930" cy="1200150"/>
          </a:xfrm>
        </p:grpSpPr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0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1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3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34" name="Straight Connector 333"/>
          <p:cNvCxnSpPr/>
          <p:nvPr/>
        </p:nvCxnSpPr>
        <p:spPr>
          <a:xfrm>
            <a:off x="9797201" y="2411227"/>
            <a:ext cx="1827259" cy="169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object 254"/>
          <p:cNvSpPr txBox="1"/>
          <p:nvPr/>
        </p:nvSpPr>
        <p:spPr>
          <a:xfrm>
            <a:off x="3863368" y="2203632"/>
            <a:ext cx="533515" cy="3340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latin typeface="Arial" panose="020B0604020202020204" pitchFamily="34" charset="0"/>
                <a:cs typeface="Arial" panose="020B0604020202020204" pitchFamily="34" charset="0"/>
              </a:rPr>
              <a:t>Fix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endParaRPr lang="en-GB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6" name="object 254"/>
          <p:cNvSpPr txBox="1"/>
          <p:nvPr/>
        </p:nvSpPr>
        <p:spPr>
          <a:xfrm>
            <a:off x="9957929" y="2469573"/>
            <a:ext cx="1666531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200" b="1" spc="-5" dirty="0">
                <a:latin typeface="Arial" panose="020B0604020202020204" pitchFamily="34" charset="0"/>
                <a:cs typeface="Arial" panose="020B0604020202020204" pitchFamily="34" charset="0"/>
              </a:rPr>
              <a:t>IQC chop stamp only one receiving card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6455249" y="1998256"/>
            <a:ext cx="531271" cy="2594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</a:p>
        </p:txBody>
      </p:sp>
      <p:sp>
        <p:nvSpPr>
          <p:cNvPr id="182" name="Oval 181"/>
          <p:cNvSpPr/>
          <p:nvPr/>
        </p:nvSpPr>
        <p:spPr>
          <a:xfrm>
            <a:off x="4962533" y="2149315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183" name="Oval 182"/>
          <p:cNvSpPr/>
          <p:nvPr/>
        </p:nvSpPr>
        <p:spPr>
          <a:xfrm>
            <a:off x="4631162" y="176657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120363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38788"/>
              </p:ext>
            </p:extLst>
          </p:nvPr>
        </p:nvGraphicFramePr>
        <p:xfrm>
          <a:off x="124265" y="472578"/>
          <a:ext cx="11728742" cy="3458629"/>
        </p:xfrm>
        <a:graphic>
          <a:graphicData uri="http://schemas.openxmlformats.org/drawingml/2006/table">
            <a:tbl>
              <a:tblPr firstRow="1" bandRow="1"/>
              <a:tblGrid>
                <a:gridCol w="1090581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4877441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73873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4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Detail</a:t>
                      </a:r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Function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56434"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1</a:t>
                      </a:r>
                      <a:endParaRPr kumimoji="1" 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Pick up &amp; return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sample for OQC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 serial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outer &amp; inner boxes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weight OQC with weight FA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56434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2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checking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auto judgment all lot for production result in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link inspection result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 inspection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OQC,FA &amp;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</a:tbl>
          </a:graphicData>
        </a:graphic>
      </p:graphicFrame>
      <p:sp>
        <p:nvSpPr>
          <p:cNvPr id="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3230762" y="522728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1695587" y="646639"/>
            <a:ext cx="675383" cy="0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415595" y="646639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1053698" y="4978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2370970" y="49777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3447307" y="49275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Go-live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239899" y="1320548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212377" y="1503428"/>
            <a:ext cx="675383" cy="0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994206" y="1780428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966684" y="1963308"/>
            <a:ext cx="675383" cy="0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9667377" y="3143655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9639855" y="3326535"/>
            <a:ext cx="675383" cy="0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423896" y="2718274"/>
            <a:ext cx="1243481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8423896" y="2925075"/>
            <a:ext cx="1243481" cy="4214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10347972" y="3609899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10370793" y="3792779"/>
            <a:ext cx="638103" cy="7508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1048085" y="3513909"/>
            <a:ext cx="225162" cy="273315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776035" y="2247871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7785793" y="2430751"/>
            <a:ext cx="638103" cy="7508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4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C6EB-3AFB-4BC7-AAB1-FCDDFD77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FB9F-7C39-40B4-85AD-2C5E5B7B5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302E5-32FA-4E16-84C8-E6979D972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14"/>
            <a:ext cx="12192000" cy="67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25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430C-C505-4AA5-9221-313C2BB4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8C37B-0C0B-4DB7-AD22-46C6C74CA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E0914-4097-42AC-B700-B0ED6019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" y="0"/>
            <a:ext cx="12177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78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7C8F-8251-45D0-8ECC-237102DF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6D8C8-E6BF-4A7C-90CF-6D095EC7B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96859-A613-4F8E-9768-D4B2D3DFF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5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9731C-521E-495C-9191-CFE67A54F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5B24A-2BE2-4BFD-9709-620CFB250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784A5-8121-4E75-913B-289C0EE5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" y="0"/>
            <a:ext cx="12156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91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18299-FDC7-4FF3-8258-D300E5BD5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EA158-72A1-42E9-ACFA-0E1114FAA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5556E-FF71-4FCA-B74B-5CBDC285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66"/>
            <a:ext cx="12192000" cy="681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28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6F9C-5AB7-4DB4-B29E-D04F0240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967A3-DE97-4C16-A452-286C213A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9F4CB-4B2B-40D7-8418-163989730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0"/>
            <a:ext cx="12192000" cy="68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67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4A4E-61BD-4201-B5DE-E5CDD004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E982E-B604-4544-A7D0-510CF7C52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55F0C-433F-4AF7-AD30-9140647B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" y="0"/>
            <a:ext cx="12185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63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95D6-182D-4186-9D37-4926C059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8D9B8-4A12-4F1F-968C-A21D325FD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D04DF-DC28-4348-86BD-AE3A77A3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99"/>
            <a:ext cx="12192000" cy="67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9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3585-5F22-4EFF-BCAB-600C37A8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9D98-EA4E-486B-8422-3403BB511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65814-C1C6-4662-9544-573448851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1" y="0"/>
            <a:ext cx="12125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5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90724" y="1681113"/>
            <a:ext cx="1058400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 incoming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97849" y="1686283"/>
            <a:ext cx="1058400" cy="409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Waiting area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302303" y="3196474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>
            <a:stCxn id="3" idx="3"/>
            <a:endCxn id="5" idx="1"/>
          </p:cNvCxnSpPr>
          <p:nvPr/>
        </p:nvCxnSpPr>
        <p:spPr>
          <a:xfrm>
            <a:off x="1149124" y="1886029"/>
            <a:ext cx="348725" cy="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56249" y="1879425"/>
            <a:ext cx="462300" cy="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89458" y="1877553"/>
            <a:ext cx="949949" cy="2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085944" y="1311566"/>
            <a:ext cx="4" cy="2110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098714" y="1302958"/>
            <a:ext cx="37028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394652" y="1051799"/>
            <a:ext cx="1890055" cy="52810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</a:t>
            </a:r>
            <a:r>
              <a:rPr lang="en-US" sz="10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5085651" y="3421575"/>
            <a:ext cx="239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325279" y="1600666"/>
            <a:ext cx="1959428" cy="557519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</a:t>
            </a:r>
            <a:r>
              <a:rPr lang="en-US" sz="10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ROHS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294836" y="3160377"/>
            <a:ext cx="2020670" cy="506486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alcohol, tape, function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/>
          <p:cNvCxnSpPr>
            <a:stCxn id="21" idx="3"/>
            <a:endCxn id="56" idx="2"/>
          </p:cNvCxnSpPr>
          <p:nvPr/>
        </p:nvCxnSpPr>
        <p:spPr>
          <a:xfrm>
            <a:off x="7284707" y="1315851"/>
            <a:ext cx="840390" cy="8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2023988" y="864034"/>
            <a:ext cx="8583052" cy="12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8125097" y="1047823"/>
            <a:ext cx="1358692" cy="552843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all lot</a:t>
            </a:r>
          </a:p>
        </p:txBody>
      </p:sp>
      <p:cxnSp>
        <p:nvCxnSpPr>
          <p:cNvPr id="58" name="Straight Connector 57"/>
          <p:cNvCxnSpPr>
            <a:stCxn id="56" idx="6"/>
          </p:cNvCxnSpPr>
          <p:nvPr/>
        </p:nvCxnSpPr>
        <p:spPr>
          <a:xfrm flipV="1">
            <a:off x="9483789" y="1320048"/>
            <a:ext cx="1120273" cy="4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284707" y="1886029"/>
            <a:ext cx="840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8125097" y="1668302"/>
            <a:ext cx="1358692" cy="523855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one receiving card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9483789" y="1886028"/>
            <a:ext cx="112027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0604062" y="869141"/>
            <a:ext cx="2979" cy="1010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7315506" y="3421575"/>
            <a:ext cx="840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8169099" y="3177246"/>
            <a:ext cx="1358692" cy="523855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chop stamp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7517" y="2392367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17015" y="1049956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1497" y="1586320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299545" y="3249039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MCS OK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2303067" y="3210191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99" name="Flowchart: Decision 98">
            <a:extLst>
              <a:ext uri="{FF2B5EF4-FFF2-40B4-BE49-F238E27FC236}">
                <a16:creationId xmlns:a16="http://schemas.microsoft.com/office/drawing/2014/main" id="{05637BAB-56DD-4862-B02A-9E5680446A4A}"/>
              </a:ext>
            </a:extLst>
          </p:cNvPr>
          <p:cNvSpPr/>
          <p:nvPr/>
        </p:nvSpPr>
        <p:spPr>
          <a:xfrm>
            <a:off x="1505990" y="2449790"/>
            <a:ext cx="1035997" cy="512075"/>
          </a:xfrm>
          <a:prstGeom prst="flowChartDecisio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Storing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101" name="Elbow Connector 100"/>
          <p:cNvCxnSpPr/>
          <p:nvPr/>
        </p:nvCxnSpPr>
        <p:spPr>
          <a:xfrm>
            <a:off x="2476825" y="2686873"/>
            <a:ext cx="488298" cy="5233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/>
          <p:nvPr/>
        </p:nvCxnSpPr>
        <p:spPr>
          <a:xfrm rot="10800000" flipV="1">
            <a:off x="818163" y="2710872"/>
            <a:ext cx="687691" cy="5233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5" idx="2"/>
            <a:endCxn id="99" idx="0"/>
          </p:cNvCxnSpPr>
          <p:nvPr/>
        </p:nvCxnSpPr>
        <p:spPr>
          <a:xfrm flipH="1">
            <a:off x="2023989" y="2096114"/>
            <a:ext cx="3060" cy="35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2680793" y="2400905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2023988" y="864034"/>
            <a:ext cx="0" cy="80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24" idx="2"/>
          </p:cNvCxnSpPr>
          <p:nvPr/>
        </p:nvCxnSpPr>
        <p:spPr>
          <a:xfrm>
            <a:off x="6304993" y="2158185"/>
            <a:ext cx="0" cy="242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5768486" y="2400905"/>
            <a:ext cx="109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768485" y="2400905"/>
            <a:ext cx="1" cy="622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345349" y="2527460"/>
            <a:ext cx="846273" cy="3958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kumimoji="0" lang="en-GB" sz="1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part card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 flipH="1">
            <a:off x="6861570" y="2409750"/>
            <a:ext cx="4674" cy="61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>
            <a:off x="6469233" y="2540227"/>
            <a:ext cx="846273" cy="3567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Scan barcode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7325480" y="2810079"/>
            <a:ext cx="4861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7811589" y="2613662"/>
            <a:ext cx="1214845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kumimoji="0" lang="en-GB" sz="1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000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deduct Quantity on SAP </a:t>
            </a:r>
            <a:endParaRPr kumimoji="0" lang="en-US" sz="1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6" name="Straight Connector 155"/>
          <p:cNvCxnSpPr>
            <a:endCxn id="25" idx="0"/>
          </p:cNvCxnSpPr>
          <p:nvPr/>
        </p:nvCxnSpPr>
        <p:spPr>
          <a:xfrm>
            <a:off x="6304993" y="3023493"/>
            <a:ext cx="178" cy="136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758451" y="3023493"/>
            <a:ext cx="109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65504" y="1058438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43577" y="1614711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264415" y="4271487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MCS OK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1851282" y="4271487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IQC room</a:t>
            </a:r>
          </a:p>
        </p:txBody>
      </p:sp>
      <p:cxnSp>
        <p:nvCxnSpPr>
          <p:cNvPr id="175" name="Straight Arrow Connector 174"/>
          <p:cNvCxnSpPr>
            <a:stCxn id="173" idx="3"/>
          </p:cNvCxnSpPr>
          <p:nvPr/>
        </p:nvCxnSpPr>
        <p:spPr>
          <a:xfrm>
            <a:off x="1378542" y="4466148"/>
            <a:ext cx="454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2983845" y="4449877"/>
            <a:ext cx="531322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Diamond 180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3456840" y="4187600"/>
            <a:ext cx="1641874" cy="52455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 recheck</a:t>
            </a:r>
          </a:p>
        </p:txBody>
      </p:sp>
      <p:cxnSp>
        <p:nvCxnSpPr>
          <p:cNvPr id="182" name="Straight Connector 181"/>
          <p:cNvCxnSpPr/>
          <p:nvPr/>
        </p:nvCxnSpPr>
        <p:spPr>
          <a:xfrm flipV="1">
            <a:off x="5093046" y="4449875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571709" y="4449875"/>
            <a:ext cx="0" cy="48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3631474" y="4932229"/>
            <a:ext cx="1940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73" idx="2"/>
          </p:cNvCxnSpPr>
          <p:nvPr/>
        </p:nvCxnSpPr>
        <p:spPr>
          <a:xfrm flipV="1">
            <a:off x="821478" y="4660809"/>
            <a:ext cx="1" cy="27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004618" y="4698139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2257100" y="4732033"/>
            <a:ext cx="1358692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cxnSp>
        <p:nvCxnSpPr>
          <p:cNvPr id="192" name="Straight Connector 191"/>
          <p:cNvCxnSpPr>
            <a:stCxn id="190" idx="2"/>
          </p:cNvCxnSpPr>
          <p:nvPr/>
        </p:nvCxnSpPr>
        <p:spPr>
          <a:xfrm flipH="1" flipV="1">
            <a:off x="827780" y="4932229"/>
            <a:ext cx="1429320" cy="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3607679" y="4742602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5" name="Straight Arrow Connector 194"/>
          <p:cNvCxnSpPr/>
          <p:nvPr/>
        </p:nvCxnSpPr>
        <p:spPr>
          <a:xfrm>
            <a:off x="7334436" y="4432249"/>
            <a:ext cx="917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8252363" y="4271487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197" name="Oval 196"/>
          <p:cNvSpPr/>
          <p:nvPr/>
        </p:nvSpPr>
        <p:spPr>
          <a:xfrm>
            <a:off x="6011024" y="4247993"/>
            <a:ext cx="1332336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cxnSp>
        <p:nvCxnSpPr>
          <p:cNvPr id="198" name="Straight Connector 197"/>
          <p:cNvCxnSpPr/>
          <p:nvPr/>
        </p:nvCxnSpPr>
        <p:spPr>
          <a:xfrm flipV="1">
            <a:off x="5544694" y="4449873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544383" y="4178825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1497" y="4200926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92278" y="5786016"/>
            <a:ext cx="1058400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 incoming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21E8E74-0424-4894-BFDA-06DD309D9CB7}"/>
              </a:ext>
            </a:extLst>
          </p:cNvPr>
          <p:cNvSpPr/>
          <p:nvPr/>
        </p:nvSpPr>
        <p:spPr>
          <a:xfrm>
            <a:off x="2442754" y="5778982"/>
            <a:ext cx="1207856" cy="4238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SMT OK</a:t>
            </a:r>
          </a:p>
        </p:txBody>
      </p:sp>
      <p:cxnSp>
        <p:nvCxnSpPr>
          <p:cNvPr id="210" name="Straight Arrow Connector 209"/>
          <p:cNvCxnSpPr>
            <a:endCxn id="209" idx="1"/>
          </p:cNvCxnSpPr>
          <p:nvPr/>
        </p:nvCxnSpPr>
        <p:spPr>
          <a:xfrm>
            <a:off x="1350678" y="5990931"/>
            <a:ext cx="1092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58">
            <a:extLst>
              <a:ext uri="{FF2B5EF4-FFF2-40B4-BE49-F238E27FC236}">
                <a16:creationId xmlns:a16="http://schemas.microsoft.com/office/drawing/2014/main" id="{67DCBC72-4F98-4FDB-9C32-C064EDF9B84F}"/>
              </a:ext>
            </a:extLst>
          </p:cNvPr>
          <p:cNvSpPr txBox="1"/>
          <p:nvPr/>
        </p:nvSpPr>
        <p:spPr>
          <a:xfrm>
            <a:off x="1414785" y="5774379"/>
            <a:ext cx="903389" cy="15388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inspection</a:t>
            </a:r>
          </a:p>
        </p:txBody>
      </p:sp>
      <p:cxnSp>
        <p:nvCxnSpPr>
          <p:cNvPr id="220" name="Straight Arrow Connector 219"/>
          <p:cNvCxnSpPr/>
          <p:nvPr/>
        </p:nvCxnSpPr>
        <p:spPr>
          <a:xfrm>
            <a:off x="3650610" y="5990931"/>
            <a:ext cx="454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4091190" y="5796270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IQC room</a:t>
            </a:r>
          </a:p>
        </p:txBody>
      </p:sp>
      <p:cxnSp>
        <p:nvCxnSpPr>
          <p:cNvPr id="223" name="Straight Arrow Connector 222"/>
          <p:cNvCxnSpPr/>
          <p:nvPr/>
        </p:nvCxnSpPr>
        <p:spPr>
          <a:xfrm flipV="1">
            <a:off x="5252703" y="5993113"/>
            <a:ext cx="531322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Diamond 223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758451" y="5736783"/>
            <a:ext cx="1641874" cy="52455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 recheck</a:t>
            </a:r>
          </a:p>
        </p:txBody>
      </p:sp>
      <p:cxnSp>
        <p:nvCxnSpPr>
          <p:cNvPr id="225" name="Straight Connector 224"/>
          <p:cNvCxnSpPr/>
          <p:nvPr/>
        </p:nvCxnSpPr>
        <p:spPr>
          <a:xfrm flipV="1">
            <a:off x="7413203" y="5999059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7891866" y="5990931"/>
            <a:ext cx="0" cy="48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5951630" y="6497328"/>
            <a:ext cx="1940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 flipV="1">
            <a:off x="821478" y="6237847"/>
            <a:ext cx="1" cy="27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/>
          <p:cNvSpPr/>
          <p:nvPr/>
        </p:nvSpPr>
        <p:spPr>
          <a:xfrm>
            <a:off x="4577256" y="6297132"/>
            <a:ext cx="1358692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cxnSp>
        <p:nvCxnSpPr>
          <p:cNvPr id="230" name="Straight Connector 229"/>
          <p:cNvCxnSpPr>
            <a:stCxn id="229" idx="2"/>
          </p:cNvCxnSpPr>
          <p:nvPr/>
        </p:nvCxnSpPr>
        <p:spPr>
          <a:xfrm flipH="1">
            <a:off x="804520" y="6499012"/>
            <a:ext cx="3772736" cy="1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841194" y="6286912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8429" y="6195847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Straight Arrow Connector 235"/>
          <p:cNvCxnSpPr/>
          <p:nvPr/>
        </p:nvCxnSpPr>
        <p:spPr>
          <a:xfrm>
            <a:off x="9678804" y="5968504"/>
            <a:ext cx="917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10596731" y="5807742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238" name="Oval 237"/>
          <p:cNvSpPr/>
          <p:nvPr/>
        </p:nvSpPr>
        <p:spPr>
          <a:xfrm>
            <a:off x="8355392" y="5784248"/>
            <a:ext cx="1332336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85865" y="5737181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0" name="Straight Connector 239"/>
          <p:cNvCxnSpPr/>
          <p:nvPr/>
        </p:nvCxnSpPr>
        <p:spPr>
          <a:xfrm flipV="1">
            <a:off x="7863850" y="5999059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835318" y="5731470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13063" y="426775"/>
            <a:ext cx="4443677" cy="343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IQC Inspection &amp; chop stamp procedure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3769312"/>
            <a:ext cx="4459568" cy="3580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IQC Inspection recheck, more 1 Year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5200772"/>
            <a:ext cx="4439430" cy="3518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IQC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recheck SMT warehouse more 1 year</a:t>
            </a:r>
            <a:endParaRPr lang="en-GB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3018121" y="1690020"/>
            <a:ext cx="1358231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get sample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4316764" y="1627773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94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6C533714-43AA-4F3F-B079-4F0031FCB3E2}"/>
              </a:ext>
            </a:extLst>
          </p:cNvPr>
          <p:cNvGrpSpPr/>
          <p:nvPr/>
        </p:nvGrpSpPr>
        <p:grpSpPr>
          <a:xfrm>
            <a:off x="3734511" y="3054173"/>
            <a:ext cx="1611547" cy="573155"/>
            <a:chOff x="5271654" y="4090272"/>
            <a:chExt cx="1157140" cy="415123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365EC09-869D-4C13-B572-D38F4476E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49" name="Rectangle 1">
              <a:extLst>
                <a:ext uri="{FF2B5EF4-FFF2-40B4-BE49-F238E27FC236}">
                  <a16:creationId xmlns:a16="http://schemas.microsoft.com/office/drawing/2014/main" id="{F8303FF3-2FD6-4AD7-BF46-182150E52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228396"/>
              <a:ext cx="1157140" cy="222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  <a:endParaRPr kumimoji="0" lang="en-GB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B9B080D-3D5D-4FF7-84AA-47DE4FBACDFB}"/>
              </a:ext>
            </a:extLst>
          </p:cNvPr>
          <p:cNvGrpSpPr/>
          <p:nvPr/>
        </p:nvGrpSpPr>
        <p:grpSpPr>
          <a:xfrm>
            <a:off x="195831" y="1738953"/>
            <a:ext cx="2351164" cy="1614759"/>
            <a:chOff x="7761173" y="3171168"/>
            <a:chExt cx="2411527" cy="161475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EA7D6B2-2132-4CDA-97EF-B4671088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173" y="3171168"/>
              <a:ext cx="2385174" cy="161475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1DB1DA9-B20B-4EF6-ABDB-894BADF8D071}"/>
                </a:ext>
              </a:extLst>
            </p:cNvPr>
            <p:cNvSpPr/>
            <p:nvPr/>
          </p:nvSpPr>
          <p:spPr>
            <a:xfrm>
              <a:off x="8998422" y="4015500"/>
              <a:ext cx="1174278" cy="45628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3" name="Group 297">
            <a:extLst>
              <a:ext uri="{FF2B5EF4-FFF2-40B4-BE49-F238E27FC236}">
                <a16:creationId xmlns:a16="http://schemas.microsoft.com/office/drawing/2014/main" id="{4C2CA642-D8D7-499D-BEB4-95D0BEB8AB63}"/>
              </a:ext>
            </a:extLst>
          </p:cNvPr>
          <p:cNvGrpSpPr>
            <a:grpSpLocks/>
          </p:cNvGrpSpPr>
          <p:nvPr/>
        </p:nvGrpSpPr>
        <p:grpSpPr bwMode="auto">
          <a:xfrm>
            <a:off x="2490000" y="986874"/>
            <a:ext cx="479254" cy="699332"/>
            <a:chOff x="4239272" y="4596799"/>
            <a:chExt cx="1499664" cy="186662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8A2E090-9859-4B9B-A1E6-CC6A2A352B8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7" name="Flowchart: Stored Data 56">
                <a:extLst>
                  <a:ext uri="{FF2B5EF4-FFF2-40B4-BE49-F238E27FC236}">
                    <a16:creationId xmlns:a16="http://schemas.microsoft.com/office/drawing/2014/main" id="{929FF479-B775-4DE5-B8D5-7B70BC06491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8" name="Flowchart: Stored Data 57">
                <a:extLst>
                  <a:ext uri="{FF2B5EF4-FFF2-40B4-BE49-F238E27FC236}">
                    <a16:creationId xmlns:a16="http://schemas.microsoft.com/office/drawing/2014/main" id="{96622D56-C8F5-4B61-8443-0228F408DC83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9" name="Flowchart: Stored Data 58">
                <a:extLst>
                  <a:ext uri="{FF2B5EF4-FFF2-40B4-BE49-F238E27FC236}">
                    <a16:creationId xmlns:a16="http://schemas.microsoft.com/office/drawing/2014/main" id="{2EAD8DB0-C885-4E48-82C0-26FB45BF22E1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0" name="Flowchart: Stored Data 59">
                <a:extLst>
                  <a:ext uri="{FF2B5EF4-FFF2-40B4-BE49-F238E27FC236}">
                    <a16:creationId xmlns:a16="http://schemas.microsoft.com/office/drawing/2014/main" id="{D60C334E-2836-450A-988C-2233FD1408E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972FDAF-7435-4B4A-8312-98418861B8F8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849AA80-7E38-48EE-8F52-99E8FF3AD881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730F5D27-F852-4696-9352-1D755D958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3">
                <a:extLst>
                  <a:ext uri="{FF2B5EF4-FFF2-40B4-BE49-F238E27FC236}">
                    <a16:creationId xmlns:a16="http://schemas.microsoft.com/office/drawing/2014/main" id="{942B2520-6922-4BD8-8DE4-94D14A526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C1D92F3-B2FE-4B04-80FE-38315504B45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6" name="Moon 55">
              <a:extLst>
                <a:ext uri="{FF2B5EF4-FFF2-40B4-BE49-F238E27FC236}">
                  <a16:creationId xmlns:a16="http://schemas.microsoft.com/office/drawing/2014/main" id="{656D0093-EF1E-4A57-B65B-81DA5B26DD7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835ADE2E-74C3-464E-A49E-7C0B20B695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32" b="92405" l="9091" r="93182">
                        <a14:foregroundMark x1="42424" y1="6329" x2="42424" y2="6329"/>
                        <a14:foregroundMark x1="85606" y1="63291" x2="85606" y2="63291"/>
                        <a14:foregroundMark x1="92424" y1="53165" x2="92424" y2="53165"/>
                        <a14:foregroundMark x1="93182" y1="55696" x2="93182" y2="55696"/>
                        <a14:foregroundMark x1="64394" y1="92405" x2="64394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63" y="906736"/>
            <a:ext cx="1080975" cy="77105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D7AE428-B35A-4C8B-B05C-44C177BC9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97" y="1263606"/>
            <a:ext cx="364706" cy="334429"/>
          </a:xfrm>
          <a:prstGeom prst="rect">
            <a:avLst/>
          </a:prstGeom>
          <a:ln w="28575">
            <a:noFill/>
          </a:ln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4151294" y="1657625"/>
            <a:ext cx="147476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inspection</a:t>
            </a:r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2112178" y="1238357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B368159-FE1B-4D53-8AE5-B2177B9106A2}"/>
              </a:ext>
            </a:extLst>
          </p:cNvPr>
          <p:cNvCxnSpPr>
            <a:cxnSpLocks/>
          </p:cNvCxnSpPr>
          <p:nvPr/>
        </p:nvCxnSpPr>
        <p:spPr>
          <a:xfrm>
            <a:off x="4353178" y="2381553"/>
            <a:ext cx="0" cy="63296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626059A-E057-464A-85DA-1722BA865AE6}"/>
              </a:ext>
            </a:extLst>
          </p:cNvPr>
          <p:cNvSpPr/>
          <p:nvPr/>
        </p:nvSpPr>
        <p:spPr>
          <a:xfrm>
            <a:off x="4134663" y="198852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316929F-3027-43A0-B1BE-FB477BE07CD5}"/>
              </a:ext>
            </a:extLst>
          </p:cNvPr>
          <p:cNvCxnSpPr>
            <a:cxnSpLocks/>
          </p:cNvCxnSpPr>
          <p:nvPr/>
        </p:nvCxnSpPr>
        <p:spPr>
          <a:xfrm flipH="1" flipV="1">
            <a:off x="2230103" y="1525134"/>
            <a:ext cx="4723" cy="30481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C373A1B-4F80-4935-9E26-AC067BA38F09}"/>
              </a:ext>
            </a:extLst>
          </p:cNvPr>
          <p:cNvCxnSpPr>
            <a:cxnSpLocks/>
          </p:cNvCxnSpPr>
          <p:nvPr/>
        </p:nvCxnSpPr>
        <p:spPr>
          <a:xfrm>
            <a:off x="4725709" y="2373730"/>
            <a:ext cx="548" cy="64078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FE4CEE8-5A68-4D9C-A741-4CCFF0529C85}"/>
              </a:ext>
            </a:extLst>
          </p:cNvPr>
          <p:cNvSpPr/>
          <p:nvPr/>
        </p:nvSpPr>
        <p:spPr>
          <a:xfrm>
            <a:off x="4540285" y="1998568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814" y="1306818"/>
            <a:ext cx="253319" cy="232289"/>
          </a:xfrm>
          <a:prstGeom prst="rect">
            <a:avLst/>
          </a:prstGeom>
          <a:ln w="28575">
            <a:noFill/>
          </a:ln>
        </p:spPr>
      </p:pic>
      <p:sp>
        <p:nvSpPr>
          <p:cNvPr id="288" name="Rectangle 287">
            <a:extLst>
              <a:ext uri="{FF2B5EF4-FFF2-40B4-BE49-F238E27FC236}">
                <a16:creationId xmlns:a16="http://schemas.microsoft.com/office/drawing/2014/main" id="{0690B731-60DE-4DD5-9566-F14ABA17D7E8}"/>
              </a:ext>
            </a:extLst>
          </p:cNvPr>
          <p:cNvSpPr/>
          <p:nvPr/>
        </p:nvSpPr>
        <p:spPr>
          <a:xfrm>
            <a:off x="6630215" y="6270488"/>
            <a:ext cx="167373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43187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Improvement Stamp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2861425" y="1582252"/>
            <a:ext cx="1081412" cy="446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IQC pick up sample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object 199"/>
          <p:cNvSpPr/>
          <p:nvPr/>
        </p:nvSpPr>
        <p:spPr>
          <a:xfrm flipH="1">
            <a:off x="8711581" y="1471280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grpSp>
        <p:nvGrpSpPr>
          <p:cNvPr id="285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4175431" y="1153514"/>
            <a:ext cx="479254" cy="699332"/>
            <a:chOff x="4239272" y="4596799"/>
            <a:chExt cx="1499664" cy="1866627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292" name="Flowchart: Stored Data 291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3" name="Flowchart: Stored Data 292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4" name="Flowchart: Stored Data 293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5" name="Flowchart: Stored Data 294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298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9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291" name="Moon 290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300" name="Cube 299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5280798" y="1088467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34" y="1156928"/>
            <a:ext cx="253319" cy="232289"/>
          </a:xfrm>
          <a:prstGeom prst="rect">
            <a:avLst/>
          </a:prstGeom>
          <a:ln w="28575">
            <a:noFill/>
          </a:ln>
        </p:spPr>
      </p:pic>
      <p:pic>
        <p:nvPicPr>
          <p:cNvPr id="302" name="Picture 30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 flipV="1">
            <a:off x="5059765" y="948795"/>
            <a:ext cx="184933" cy="443070"/>
          </a:xfrm>
          <a:prstGeom prst="rect">
            <a:avLst/>
          </a:prstGeom>
        </p:spPr>
      </p:pic>
      <p:grpSp>
        <p:nvGrpSpPr>
          <p:cNvPr id="303" name="Group 302"/>
          <p:cNvGrpSpPr/>
          <p:nvPr/>
        </p:nvGrpSpPr>
        <p:grpSpPr>
          <a:xfrm>
            <a:off x="5808989" y="802725"/>
            <a:ext cx="3367045" cy="1767424"/>
            <a:chOff x="5916171" y="492068"/>
            <a:chExt cx="3151629" cy="2327723"/>
          </a:xfrm>
        </p:grpSpPr>
        <p:grpSp>
          <p:nvGrpSpPr>
            <p:cNvPr id="304" name="Group 303"/>
            <p:cNvGrpSpPr/>
            <p:nvPr/>
          </p:nvGrpSpPr>
          <p:grpSpPr>
            <a:xfrm>
              <a:off x="5916171" y="492068"/>
              <a:ext cx="3151629" cy="2327723"/>
              <a:chOff x="5023490" y="1260538"/>
              <a:chExt cx="3308629" cy="2168550"/>
            </a:xfrm>
          </p:grpSpPr>
          <p:pic>
            <p:nvPicPr>
              <p:cNvPr id="311" name="Picture 31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1368500">
                <a:off x="5023490" y="1777588"/>
                <a:ext cx="631479" cy="667490"/>
              </a:xfrm>
              <a:prstGeom prst="rect">
                <a:avLst/>
              </a:prstGeom>
            </p:spPr>
          </p:pic>
          <p:pic>
            <p:nvPicPr>
              <p:cNvPr id="312" name="Picture 31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21101956">
                <a:off x="5424960" y="2311513"/>
                <a:ext cx="552979" cy="603396"/>
              </a:xfrm>
              <a:prstGeom prst="rect">
                <a:avLst/>
              </a:prstGeom>
            </p:spPr>
          </p:pic>
          <p:pic>
            <p:nvPicPr>
              <p:cNvPr id="313" name="Picture 31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1198964">
                <a:off x="5861071" y="2804676"/>
                <a:ext cx="492911" cy="608765"/>
              </a:xfrm>
              <a:prstGeom prst="rect">
                <a:avLst/>
              </a:prstGeom>
            </p:spPr>
          </p:pic>
          <p:sp>
            <p:nvSpPr>
              <p:cNvPr id="314" name="Parallelogram 313"/>
              <p:cNvSpPr/>
              <p:nvPr/>
            </p:nvSpPr>
            <p:spPr>
              <a:xfrm rot="20727278" flipH="1">
                <a:off x="5118039" y="1809115"/>
                <a:ext cx="745712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315" name="Parallelogram 314"/>
              <p:cNvSpPr/>
              <p:nvPr/>
            </p:nvSpPr>
            <p:spPr>
              <a:xfrm rot="20618581" flipH="1">
                <a:off x="5512224" y="2328682"/>
                <a:ext cx="702940" cy="584994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316" name="Parallelogram 315"/>
              <p:cNvSpPr/>
              <p:nvPr/>
            </p:nvSpPr>
            <p:spPr>
              <a:xfrm rot="20618581" flipH="1">
                <a:off x="5916682" y="2814750"/>
                <a:ext cx="675511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grpSp>
            <p:nvGrpSpPr>
              <p:cNvPr id="317" name="Group 316"/>
              <p:cNvGrpSpPr/>
              <p:nvPr/>
            </p:nvGrpSpPr>
            <p:grpSpPr>
              <a:xfrm>
                <a:off x="5535447" y="1370033"/>
                <a:ext cx="2796672" cy="1999593"/>
                <a:chOff x="3810949" y="146158"/>
                <a:chExt cx="2139819" cy="1358979"/>
              </a:xfrm>
            </p:grpSpPr>
            <p:pic>
              <p:nvPicPr>
                <p:cNvPr id="323" name="Picture 322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0981" t="31050" r="8675"/>
                <a:stretch/>
              </p:blipFill>
              <p:spPr>
                <a:xfrm flipH="1">
                  <a:off x="3810949" y="146158"/>
                  <a:ext cx="2139819" cy="1358979"/>
                </a:xfrm>
                <a:prstGeom prst="rect">
                  <a:avLst/>
                </a:prstGeom>
              </p:spPr>
            </p:pic>
            <p:sp>
              <p:nvSpPr>
                <p:cNvPr id="324" name="object 323"/>
                <p:cNvSpPr/>
                <p:nvPr/>
              </p:nvSpPr>
              <p:spPr>
                <a:xfrm>
                  <a:off x="4784885" y="1088417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5" name="object 323"/>
                <p:cNvSpPr/>
                <p:nvPr/>
              </p:nvSpPr>
              <p:spPr>
                <a:xfrm>
                  <a:off x="5421869" y="1094370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6" name="object 323"/>
                <p:cNvSpPr/>
                <p:nvPr/>
              </p:nvSpPr>
              <p:spPr>
                <a:xfrm>
                  <a:off x="4534854" y="701464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7" name="object 323"/>
                <p:cNvSpPr/>
                <p:nvPr/>
              </p:nvSpPr>
              <p:spPr>
                <a:xfrm>
                  <a:off x="5165885" y="707417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8" name="object 323"/>
                <p:cNvSpPr/>
                <p:nvPr/>
              </p:nvSpPr>
              <p:spPr>
                <a:xfrm>
                  <a:off x="4844416" y="302604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9" name="object 323"/>
                <p:cNvSpPr/>
                <p:nvPr/>
              </p:nvSpPr>
              <p:spPr>
                <a:xfrm>
                  <a:off x="4284822" y="290698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</p:grpSp>
          <p:sp>
            <p:nvSpPr>
              <p:cNvPr id="318" name="object 254"/>
              <p:cNvSpPr txBox="1"/>
              <p:nvPr/>
            </p:nvSpPr>
            <p:spPr>
              <a:xfrm>
                <a:off x="5891721" y="1389695"/>
                <a:ext cx="625205" cy="10579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vert="horz" wrap="square" lIns="0" tIns="13335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Non-inspection</a:t>
                </a:r>
                <a:endParaRPr sz="600" b="1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6591895" y="1260538"/>
                <a:ext cx="634006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6233329" y="1946233"/>
                <a:ext cx="641819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</p:grpSp>
        <p:pic>
          <p:nvPicPr>
            <p:cNvPr id="305" name="Picture 30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840951" y="2085342"/>
              <a:ext cx="190724" cy="218994"/>
            </a:xfrm>
            <a:prstGeom prst="rect">
              <a:avLst/>
            </a:prstGeom>
          </p:spPr>
        </p:pic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8626427" y="2102709"/>
              <a:ext cx="190724" cy="218994"/>
            </a:xfrm>
            <a:prstGeom prst="rect">
              <a:avLst/>
            </a:prstGeom>
          </p:spPr>
        </p:pic>
        <p:pic>
          <p:nvPicPr>
            <p:cNvPr id="307" name="Picture 30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8332919" y="1483572"/>
              <a:ext cx="157623" cy="180986"/>
            </a:xfrm>
            <a:prstGeom prst="rect">
              <a:avLst/>
            </a:prstGeom>
          </p:spPr>
        </p:pic>
        <p:pic>
          <p:nvPicPr>
            <p:cNvPr id="308" name="Picture 30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538550" y="1474966"/>
              <a:ext cx="157623" cy="180986"/>
            </a:xfrm>
            <a:prstGeom prst="rect">
              <a:avLst/>
            </a:prstGeom>
          </p:spPr>
        </p:pic>
        <p:pic>
          <p:nvPicPr>
            <p:cNvPr id="309" name="Picture 30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236387" y="826519"/>
              <a:ext cx="157623" cy="180986"/>
            </a:xfrm>
            <a:prstGeom prst="rect">
              <a:avLst/>
            </a:prstGeom>
          </p:spPr>
        </p:pic>
        <p:pic>
          <p:nvPicPr>
            <p:cNvPr id="310" name="Picture 30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942106" y="851148"/>
              <a:ext cx="157623" cy="180986"/>
            </a:xfrm>
            <a:prstGeom prst="rect">
              <a:avLst/>
            </a:prstGeom>
          </p:spPr>
        </p:pic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6199542" y="2899769"/>
            <a:ext cx="1031135" cy="834307"/>
            <a:chOff x="0" y="1311572"/>
            <a:chExt cx="1152525" cy="1200150"/>
          </a:xfrm>
        </p:grpSpPr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PQC</a:t>
              </a: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946823" y="3381305"/>
            <a:ext cx="12334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>
            <a:off x="7230677" y="3368186"/>
            <a:ext cx="16916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927656" y="2558234"/>
            <a:ext cx="7410" cy="8099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Rectangle 38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053594" y="1937209"/>
            <a:ext cx="161722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MCS check status Inspection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0" name="Picture 38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2434255" y="1624100"/>
            <a:ext cx="187779" cy="449889"/>
          </a:xfrm>
          <a:prstGeom prst="rect">
            <a:avLst/>
          </a:prstGeom>
        </p:spPr>
      </p:pic>
      <p:sp>
        <p:nvSpPr>
          <p:cNvPr id="391" name="object 199"/>
          <p:cNvSpPr/>
          <p:nvPr/>
        </p:nvSpPr>
        <p:spPr>
          <a:xfrm flipH="1">
            <a:off x="4514307" y="1063739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grpSp>
        <p:nvGrpSpPr>
          <p:cNvPr id="392" name="Group 297">
            <a:extLst>
              <a:ext uri="{FF2B5EF4-FFF2-40B4-BE49-F238E27FC236}">
                <a16:creationId xmlns:a16="http://schemas.microsoft.com/office/drawing/2014/main" id="{4C2CA642-D8D7-499D-BEB4-95D0BEB8AB63}"/>
              </a:ext>
            </a:extLst>
          </p:cNvPr>
          <p:cNvGrpSpPr>
            <a:grpSpLocks/>
          </p:cNvGrpSpPr>
          <p:nvPr/>
        </p:nvGrpSpPr>
        <p:grpSpPr bwMode="auto">
          <a:xfrm>
            <a:off x="9022169" y="1268077"/>
            <a:ext cx="479254" cy="699332"/>
            <a:chOff x="4239272" y="4596799"/>
            <a:chExt cx="1499664" cy="1866627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A8A2E090-9859-4B9B-A1E6-CC6A2A352B8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396" name="Flowchart: Stored Data 395">
                <a:extLst>
                  <a:ext uri="{FF2B5EF4-FFF2-40B4-BE49-F238E27FC236}">
                    <a16:creationId xmlns:a16="http://schemas.microsoft.com/office/drawing/2014/main" id="{929FF479-B775-4DE5-B8D5-7B70BC06491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7" name="Flowchart: Stored Data 396">
                <a:extLst>
                  <a:ext uri="{FF2B5EF4-FFF2-40B4-BE49-F238E27FC236}">
                    <a16:creationId xmlns:a16="http://schemas.microsoft.com/office/drawing/2014/main" id="{96622D56-C8F5-4B61-8443-0228F408DC83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8" name="Flowchart: Stored Data 397">
                <a:extLst>
                  <a:ext uri="{FF2B5EF4-FFF2-40B4-BE49-F238E27FC236}">
                    <a16:creationId xmlns:a16="http://schemas.microsoft.com/office/drawing/2014/main" id="{2EAD8DB0-C885-4E48-82C0-26FB45BF22E1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9" name="Flowchart: Stored Data 398">
                <a:extLst>
                  <a:ext uri="{FF2B5EF4-FFF2-40B4-BE49-F238E27FC236}">
                    <a16:creationId xmlns:a16="http://schemas.microsoft.com/office/drawing/2014/main" id="{D60C334E-2836-450A-988C-2233FD1408E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8972FDAF-7435-4B4A-8312-98418861B8F8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2849AA80-7E38-48EE-8F52-99E8FF3AD881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02" name="Picture 2">
                <a:extLst>
                  <a:ext uri="{FF2B5EF4-FFF2-40B4-BE49-F238E27FC236}">
                    <a16:creationId xmlns:a16="http://schemas.microsoft.com/office/drawing/2014/main" id="{730F5D27-F852-4696-9352-1D755D958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3" name="Picture 3">
                <a:extLst>
                  <a:ext uri="{FF2B5EF4-FFF2-40B4-BE49-F238E27FC236}">
                    <a16:creationId xmlns:a16="http://schemas.microsoft.com/office/drawing/2014/main" id="{942B2520-6922-4BD8-8DE4-94D14A526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EC1D92F3-B2FE-4B04-80FE-38315504B45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395" name="Moon 394">
              <a:extLst>
                <a:ext uri="{FF2B5EF4-FFF2-40B4-BE49-F238E27FC236}">
                  <a16:creationId xmlns:a16="http://schemas.microsoft.com/office/drawing/2014/main" id="{656D0093-EF1E-4A57-B65B-81DA5B26DD7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404" name="Picture 403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8634335" y="1437540"/>
            <a:ext cx="187779" cy="449889"/>
          </a:xfrm>
          <a:prstGeom prst="rect">
            <a:avLst/>
          </a:prstGeom>
        </p:spPr>
      </p:pic>
      <p:cxnSp>
        <p:nvCxnSpPr>
          <p:cNvPr id="405" name="Straight Arrow Connector 404"/>
          <p:cNvCxnSpPr/>
          <p:nvPr/>
        </p:nvCxnSpPr>
        <p:spPr>
          <a:xfrm>
            <a:off x="9606859" y="1520497"/>
            <a:ext cx="748065" cy="81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/>
          <p:cNvCxnSpPr/>
          <p:nvPr/>
        </p:nvCxnSpPr>
        <p:spPr>
          <a:xfrm>
            <a:off x="4973233" y="1520497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/>
          <p:cNvCxnSpPr/>
          <p:nvPr/>
        </p:nvCxnSpPr>
        <p:spPr>
          <a:xfrm>
            <a:off x="3131058" y="1507284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Arrow Connector 407"/>
          <p:cNvCxnSpPr/>
          <p:nvPr/>
        </p:nvCxnSpPr>
        <p:spPr>
          <a:xfrm>
            <a:off x="1240018" y="1416424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object 199"/>
          <p:cNvSpPr/>
          <p:nvPr/>
        </p:nvSpPr>
        <p:spPr>
          <a:xfrm flipH="1">
            <a:off x="2497286" y="1633264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cxnSp>
        <p:nvCxnSpPr>
          <p:cNvPr id="139" name="Elbow Connector 138"/>
          <p:cNvCxnSpPr>
            <a:stCxn id="409" idx="2"/>
          </p:cNvCxnSpPr>
          <p:nvPr/>
        </p:nvCxnSpPr>
        <p:spPr>
          <a:xfrm rot="16200000" flipH="1">
            <a:off x="2801800" y="2003541"/>
            <a:ext cx="1030662" cy="117362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680386" y="866768"/>
            <a:ext cx="1143608" cy="318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No need stamp</a:t>
            </a:r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BF02E977-97CA-48B1-83B5-48E041C52492}"/>
              </a:ext>
            </a:extLst>
          </p:cNvPr>
          <p:cNvGrpSpPr>
            <a:grpSpLocks/>
          </p:cNvGrpSpPr>
          <p:nvPr/>
        </p:nvGrpSpPr>
        <p:grpSpPr bwMode="auto">
          <a:xfrm>
            <a:off x="1066707" y="760699"/>
            <a:ext cx="770367" cy="583056"/>
            <a:chOff x="1066509" y="-2"/>
            <a:chExt cx="108" cy="78"/>
          </a:xfrm>
          <a:noFill/>
        </p:grpSpPr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982EC58E-3CE6-4B14-AD3E-17B8C4FAC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21" y="0"/>
              <a:ext cx="79" cy="76"/>
            </a:xfrm>
            <a:prstGeom prst="ellipse">
              <a:avLst/>
            </a:prstGeom>
            <a:grpFill/>
            <a:ln w="28575">
              <a:solidFill>
                <a:srgbClr xmlns:mc="http://schemas.openxmlformats.org/markup-compatibility/2006" xmlns:a14="http://schemas.microsoft.com/office/drawing/2010/main" val="008000" mc:Ignorable="a14" a14:legacySpreadsheetColorIndex="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" name="Line 74">
              <a:extLst>
                <a:ext uri="{FF2B5EF4-FFF2-40B4-BE49-F238E27FC236}">
                  <a16:creationId xmlns:a16="http://schemas.microsoft.com/office/drawing/2014/main" id="{488FE614-C541-4908-9278-5E0314A4E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522" y="39"/>
              <a:ext cx="76" cy="0"/>
            </a:xfrm>
            <a:prstGeom prst="line">
              <a:avLst/>
            </a:prstGeom>
            <a:grpFill/>
            <a:ln w="19050">
              <a:solidFill>
                <a:srgbClr xmlns:mc="http://schemas.openxmlformats.org/markup-compatibility/2006" xmlns:a14="http://schemas.microsoft.com/office/drawing/2010/main" val="008000" mc:Ignorable="a14" a14:legacySpreadsheetColorIndex="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4" name="Text Box 72">
              <a:extLst>
                <a:ext uri="{FF2B5EF4-FFF2-40B4-BE49-F238E27FC236}">
                  <a16:creationId xmlns:a16="http://schemas.microsoft.com/office/drawing/2014/main" id="{AAA7E327-82B7-467E-BF54-DCDD31FD9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509" y="-2"/>
              <a:ext cx="108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18288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Sampling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sp>
        <p:nvSpPr>
          <p:cNvPr id="415" name="Rectangle 414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7368561" y="2952433"/>
            <a:ext cx="1143608" cy="318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No need stamp</a:t>
            </a:r>
          </a:p>
        </p:txBody>
      </p:sp>
      <p:grpSp>
        <p:nvGrpSpPr>
          <p:cNvPr id="416" name="object 166"/>
          <p:cNvGrpSpPr/>
          <p:nvPr/>
        </p:nvGrpSpPr>
        <p:grpSpPr>
          <a:xfrm>
            <a:off x="10885838" y="1198198"/>
            <a:ext cx="1129653" cy="1205340"/>
            <a:chOff x="7060147" y="209216"/>
            <a:chExt cx="1569720" cy="889000"/>
          </a:xfrm>
        </p:grpSpPr>
        <p:sp>
          <p:nvSpPr>
            <p:cNvPr id="417" name="object 168"/>
            <p:cNvSpPr/>
            <p:nvPr/>
          </p:nvSpPr>
          <p:spPr>
            <a:xfrm>
              <a:off x="7066243" y="215312"/>
              <a:ext cx="1557527" cy="876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418" name="object 169"/>
            <p:cNvSpPr/>
            <p:nvPr/>
          </p:nvSpPr>
          <p:spPr>
            <a:xfrm>
              <a:off x="7060147" y="209216"/>
              <a:ext cx="1569720" cy="889000"/>
            </a:xfrm>
            <a:custGeom>
              <a:avLst/>
              <a:gdLst/>
              <a:ahLst/>
              <a:cxnLst/>
              <a:rect l="l" t="t" r="r" b="b"/>
              <a:pathLst>
                <a:path w="1569720" h="889000">
                  <a:moveTo>
                    <a:pt x="0" y="888491"/>
                  </a:moveTo>
                  <a:lnTo>
                    <a:pt x="1569720" y="888491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8884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sp>
        <p:nvSpPr>
          <p:cNvPr id="419" name="Rectangle 41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606859" y="1120841"/>
            <a:ext cx="803000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</a:t>
            </a: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548381" y="774909"/>
            <a:ext cx="1643619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Warehouse MCS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7307985" y="214534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421" name="Oval 420"/>
          <p:cNvSpPr/>
          <p:nvPr/>
        </p:nvSpPr>
        <p:spPr>
          <a:xfrm>
            <a:off x="6978175" y="1605952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422" name="Oval 421"/>
          <p:cNvSpPr/>
          <p:nvPr/>
        </p:nvSpPr>
        <p:spPr>
          <a:xfrm>
            <a:off x="8644046" y="214201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423" name="Oval 422"/>
          <p:cNvSpPr/>
          <p:nvPr/>
        </p:nvSpPr>
        <p:spPr>
          <a:xfrm>
            <a:off x="7797664" y="1509312"/>
            <a:ext cx="508970" cy="3102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</a:p>
        </p:txBody>
      </p:sp>
      <p:cxnSp>
        <p:nvCxnSpPr>
          <p:cNvPr id="163" name="Straight Arrow Connector 162"/>
          <p:cNvCxnSpPr>
            <a:endCxn id="424" idx="0"/>
          </p:cNvCxnSpPr>
          <p:nvPr/>
        </p:nvCxnSpPr>
        <p:spPr>
          <a:xfrm>
            <a:off x="11370190" y="2426289"/>
            <a:ext cx="0" cy="16043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Rectangle 423"/>
          <p:cNvSpPr/>
          <p:nvPr/>
        </p:nvSpPr>
        <p:spPr>
          <a:xfrm>
            <a:off x="10747959" y="4030626"/>
            <a:ext cx="1244462" cy="3689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>
                <a:solidFill>
                  <a:srgbClr val="FF0000"/>
                </a:solidFill>
              </a:rPr>
              <a:t>QC Room </a:t>
            </a: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183401" y="2994780"/>
            <a:ext cx="1239937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Recheck, more 1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6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9869475" y="4622001"/>
            <a:ext cx="479254" cy="699332"/>
            <a:chOff x="4239272" y="4596799"/>
            <a:chExt cx="1499664" cy="1866627"/>
          </a:xfrm>
        </p:grpSpPr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30" name="Flowchart: Stored Data 429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1" name="Flowchart: Stored Data 430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2" name="Flowchart: Stored Data 431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3" name="Flowchart: Stored Data 432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7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29" name="Moon 428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438" name="Cube 437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10974842" y="4556954"/>
            <a:ext cx="395348" cy="4170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9" name="object 199"/>
          <p:cNvSpPr/>
          <p:nvPr/>
        </p:nvSpPr>
        <p:spPr>
          <a:xfrm flipH="1">
            <a:off x="10208351" y="4532226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440" name="Picture 43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42143" flipV="1">
            <a:off x="8710388" y="3688692"/>
            <a:ext cx="243923" cy="443070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76" y="4648542"/>
            <a:ext cx="253319" cy="232289"/>
          </a:xfrm>
          <a:prstGeom prst="rect">
            <a:avLst/>
          </a:prstGeom>
          <a:ln w="28575">
            <a:noFill/>
          </a:ln>
        </p:spPr>
      </p:pic>
      <p:cxnSp>
        <p:nvCxnSpPr>
          <p:cNvPr id="178" name="Straight Arrow Connector 177"/>
          <p:cNvCxnSpPr>
            <a:stCxn id="424" idx="1"/>
          </p:cNvCxnSpPr>
          <p:nvPr/>
        </p:nvCxnSpPr>
        <p:spPr>
          <a:xfrm flipH="1">
            <a:off x="9915257" y="4215105"/>
            <a:ext cx="832702" cy="4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Rectangle 441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301301" y="5050110"/>
            <a:ext cx="147476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inspection recheck</a:t>
            </a:r>
          </a:p>
        </p:txBody>
      </p:sp>
      <p:cxnSp>
        <p:nvCxnSpPr>
          <p:cNvPr id="443" name="Straight Arrow Connector 442">
            <a:extLst>
              <a:ext uri="{FF2B5EF4-FFF2-40B4-BE49-F238E27FC236}">
                <a16:creationId xmlns:a16="http://schemas.microsoft.com/office/drawing/2014/main" id="{1B368159-FE1B-4D53-8AE5-B2177B9106A2}"/>
              </a:ext>
            </a:extLst>
          </p:cNvPr>
          <p:cNvCxnSpPr>
            <a:cxnSpLocks/>
          </p:cNvCxnSpPr>
          <p:nvPr/>
        </p:nvCxnSpPr>
        <p:spPr>
          <a:xfrm flipV="1">
            <a:off x="4353178" y="3727208"/>
            <a:ext cx="1" cy="1269197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353178" y="4996405"/>
            <a:ext cx="4953288" cy="11754"/>
          </a:xfrm>
          <a:prstGeom prst="line">
            <a:avLst/>
          </a:prstGeom>
          <a:ln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1C373A1B-4F80-4935-9E26-AC067BA38F09}"/>
              </a:ext>
            </a:extLst>
          </p:cNvPr>
          <p:cNvCxnSpPr>
            <a:cxnSpLocks/>
          </p:cNvCxnSpPr>
          <p:nvPr/>
        </p:nvCxnSpPr>
        <p:spPr>
          <a:xfrm flipH="1" flipV="1">
            <a:off x="4686375" y="3740477"/>
            <a:ext cx="18840" cy="93820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/>
          <p:nvPr/>
        </p:nvCxnSpPr>
        <p:spPr>
          <a:xfrm flipV="1">
            <a:off x="4699658" y="4663845"/>
            <a:ext cx="4562953" cy="2658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Rectangle 445">
            <a:extLst>
              <a:ext uri="{FF2B5EF4-FFF2-40B4-BE49-F238E27FC236}">
                <a16:creationId xmlns:a16="http://schemas.microsoft.com/office/drawing/2014/main" id="{3626059A-E057-464A-85DA-1722BA865AE6}"/>
              </a:ext>
            </a:extLst>
          </p:cNvPr>
          <p:cNvSpPr/>
          <p:nvPr/>
        </p:nvSpPr>
        <p:spPr>
          <a:xfrm>
            <a:off x="9381575" y="469043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4FE4CEE8-5A68-4D9C-A741-4CCFF0529C85}"/>
              </a:ext>
            </a:extLst>
          </p:cNvPr>
          <p:cNvSpPr/>
          <p:nvPr/>
        </p:nvSpPr>
        <p:spPr>
          <a:xfrm>
            <a:off x="9369091" y="437112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grpSp>
        <p:nvGrpSpPr>
          <p:cNvPr id="448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220294">
            <a:off x="9449766" y="3646600"/>
            <a:ext cx="479254" cy="699332"/>
            <a:chOff x="4239272" y="4596799"/>
            <a:chExt cx="1499664" cy="1866627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52" name="Flowchart: Stored Data 451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3" name="Flowchart: Stored Data 452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4" name="Flowchart: Stored Data 453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5" name="Flowchart: Stored Data 454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58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9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51" name="Moon 450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496" name="Picture 495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 flipV="1">
            <a:off x="10857491" y="4544468"/>
            <a:ext cx="184933" cy="443070"/>
          </a:xfrm>
          <a:prstGeom prst="rect">
            <a:avLst/>
          </a:prstGeom>
        </p:spPr>
      </p:pic>
      <p:sp>
        <p:nvSpPr>
          <p:cNvPr id="497" name="object 199"/>
          <p:cNvSpPr/>
          <p:nvPr/>
        </p:nvSpPr>
        <p:spPr>
          <a:xfrm flipH="1">
            <a:off x="8231381" y="3767571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498" name="Cube 497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9155961" y="3588843"/>
            <a:ext cx="395348" cy="4170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9" name="Picture 498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765" y="3768268"/>
            <a:ext cx="253319" cy="232289"/>
          </a:xfrm>
          <a:prstGeom prst="rect">
            <a:avLst/>
          </a:prstGeom>
          <a:ln w="28575">
            <a:noFill/>
          </a:ln>
        </p:spPr>
      </p:pic>
      <p:cxnSp>
        <p:nvCxnSpPr>
          <p:cNvPr id="500" name="Straight Arrow Connector 499"/>
          <p:cNvCxnSpPr/>
          <p:nvPr/>
        </p:nvCxnSpPr>
        <p:spPr>
          <a:xfrm flipH="1" flipV="1">
            <a:off x="7461982" y="4209331"/>
            <a:ext cx="1598415" cy="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" name="Picture 500">
            <a:extLst>
              <a:ext uri="{FF2B5EF4-FFF2-40B4-BE49-F238E27FC236}">
                <a16:creationId xmlns:a16="http://schemas.microsoft.com/office/drawing/2014/main" id="{F8A14828-5520-41B7-A81F-61911E9E1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7688748" y="3655323"/>
            <a:ext cx="554661" cy="503712"/>
          </a:xfrm>
          <a:prstGeom prst="rect">
            <a:avLst/>
          </a:prstGeom>
        </p:spPr>
      </p:pic>
      <p:sp>
        <p:nvSpPr>
          <p:cNvPr id="502" name="Rectangle 501">
            <a:extLst>
              <a:ext uri="{FF2B5EF4-FFF2-40B4-BE49-F238E27FC236}">
                <a16:creationId xmlns:a16="http://schemas.microsoft.com/office/drawing/2014/main" id="{1F9BCF41-3246-4DB5-8367-D5A63D0E1C96}"/>
              </a:ext>
            </a:extLst>
          </p:cNvPr>
          <p:cNvSpPr/>
          <p:nvPr/>
        </p:nvSpPr>
        <p:spPr>
          <a:xfrm>
            <a:off x="7526634" y="4143247"/>
            <a:ext cx="1853286" cy="476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Print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recheck card</a:t>
            </a:r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8B9B080D-3D5D-4FF7-84AA-47DE4FBACDFB}"/>
              </a:ext>
            </a:extLst>
          </p:cNvPr>
          <p:cNvGrpSpPr/>
          <p:nvPr/>
        </p:nvGrpSpPr>
        <p:grpSpPr>
          <a:xfrm>
            <a:off x="6253692" y="4010365"/>
            <a:ext cx="994388" cy="557336"/>
            <a:chOff x="7761173" y="3171168"/>
            <a:chExt cx="2411527" cy="1614759"/>
          </a:xfrm>
        </p:grpSpPr>
        <p:pic>
          <p:nvPicPr>
            <p:cNvPr id="504" name="Picture 503">
              <a:extLst>
                <a:ext uri="{FF2B5EF4-FFF2-40B4-BE49-F238E27FC236}">
                  <a16:creationId xmlns:a16="http://schemas.microsoft.com/office/drawing/2014/main" id="{3EA7D6B2-2132-4CDA-97EF-B4671088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173" y="3171168"/>
              <a:ext cx="2385174" cy="161475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31DB1DA9-B20B-4EF6-ABDB-894BADF8D071}"/>
                </a:ext>
              </a:extLst>
            </p:cNvPr>
            <p:cNvSpPr/>
            <p:nvPr/>
          </p:nvSpPr>
          <p:spPr>
            <a:xfrm>
              <a:off x="8998422" y="4015500"/>
              <a:ext cx="1174278" cy="45628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6" name="Oval 505"/>
          <p:cNvSpPr/>
          <p:nvPr/>
        </p:nvSpPr>
        <p:spPr>
          <a:xfrm>
            <a:off x="6811269" y="4176391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cxnSp>
        <p:nvCxnSpPr>
          <p:cNvPr id="509" name="Straight Connector 508"/>
          <p:cNvCxnSpPr/>
          <p:nvPr/>
        </p:nvCxnSpPr>
        <p:spPr>
          <a:xfrm flipH="1" flipV="1">
            <a:off x="9416096" y="2685074"/>
            <a:ext cx="6335" cy="8406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/>
          <p:cNvCxnSpPr/>
          <p:nvPr/>
        </p:nvCxnSpPr>
        <p:spPr>
          <a:xfrm>
            <a:off x="9422431" y="2694123"/>
            <a:ext cx="15830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Arrow Connector 513"/>
          <p:cNvCxnSpPr/>
          <p:nvPr/>
        </p:nvCxnSpPr>
        <p:spPr>
          <a:xfrm flipV="1">
            <a:off x="11000968" y="2452415"/>
            <a:ext cx="0" cy="230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Rectangle 516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191915" y="2356962"/>
            <a:ext cx="803000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pic>
        <p:nvPicPr>
          <p:cNvPr id="518" name="Picture 5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916" y="5078063"/>
            <a:ext cx="9424517" cy="1703447"/>
          </a:xfrm>
          <a:prstGeom prst="rect">
            <a:avLst/>
          </a:prstGeom>
        </p:spPr>
      </p:pic>
      <p:sp>
        <p:nvSpPr>
          <p:cNvPr id="519" name="Rectangle 51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2851877" y="4566749"/>
            <a:ext cx="1469170" cy="642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Inspection IQC</a:t>
            </a:r>
          </a:p>
        </p:txBody>
      </p:sp>
      <p:cxnSp>
        <p:nvCxnSpPr>
          <p:cNvPr id="526" name="Straight Connector 525"/>
          <p:cNvCxnSpPr/>
          <p:nvPr/>
        </p:nvCxnSpPr>
        <p:spPr>
          <a:xfrm flipH="1">
            <a:off x="2748175" y="3599649"/>
            <a:ext cx="107695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/>
          <p:cNvCxnSpPr/>
          <p:nvPr/>
        </p:nvCxnSpPr>
        <p:spPr>
          <a:xfrm>
            <a:off x="2750188" y="3601702"/>
            <a:ext cx="3335" cy="13746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Rectangle 540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9875322" y="3697281"/>
            <a:ext cx="55848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MCS</a:t>
            </a: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9757983" y="5081170"/>
            <a:ext cx="55848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IQC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5" name="Elbow Connector 564"/>
          <p:cNvCxnSpPr/>
          <p:nvPr/>
        </p:nvCxnSpPr>
        <p:spPr>
          <a:xfrm rot="5400000">
            <a:off x="10158587" y="5245711"/>
            <a:ext cx="945829" cy="148737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Rectangle 565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596037" y="5842099"/>
            <a:ext cx="1875795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</a:t>
            </a: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can traceability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export daily</a:t>
            </a:r>
          </a:p>
        </p:txBody>
      </p:sp>
      <p:grpSp>
        <p:nvGrpSpPr>
          <p:cNvPr id="569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728088" y="3881825"/>
            <a:ext cx="479254" cy="699332"/>
            <a:chOff x="4239272" y="4596799"/>
            <a:chExt cx="1499664" cy="1866627"/>
          </a:xfrm>
        </p:grpSpPr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73" name="Flowchart: Stored Data 572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4" name="Flowchart: Stored Data 573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5" name="Flowchart: Stored Data 574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6" name="Flowchart: Stored Data 575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8" name="Oval 577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79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0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72" name="Moon 571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617" name="object 199"/>
          <p:cNvSpPr/>
          <p:nvPr/>
        </p:nvSpPr>
        <p:spPr>
          <a:xfrm rot="1689986" flipH="1">
            <a:off x="851111" y="3447146"/>
            <a:ext cx="372312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618" name="Picture 617">
            <a:extLst>
              <a:ext uri="{FF2B5EF4-FFF2-40B4-BE49-F238E27FC236}">
                <a16:creationId xmlns:a16="http://schemas.microsoft.com/office/drawing/2014/main" id="{835ADE2E-74C3-464E-A49E-7C0B20B695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32" b="92405" l="9091" r="93182">
                        <a14:foregroundMark x1="42424" y1="6329" x2="42424" y2="6329"/>
                        <a14:foregroundMark x1="85606" y1="63291" x2="85606" y2="63291"/>
                        <a14:foregroundMark x1="92424" y1="53165" x2="92424" y2="53165"/>
                        <a14:foregroundMark x1="93182" y1="55696" x2="93182" y2="55696"/>
                        <a14:foregroundMark x1="64394" y1="92405" x2="64394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971" y="3413750"/>
            <a:ext cx="1103142" cy="771054"/>
          </a:xfrm>
          <a:prstGeom prst="rect">
            <a:avLst/>
          </a:prstGeom>
        </p:spPr>
      </p:pic>
      <p:pic>
        <p:nvPicPr>
          <p:cNvPr id="619" name="Picture 618">
            <a:extLst>
              <a:ext uri="{FF2B5EF4-FFF2-40B4-BE49-F238E27FC236}">
                <a16:creationId xmlns:a16="http://schemas.microsoft.com/office/drawing/2014/main" id="{ED7AE428-B35A-4C8B-B05C-44C177BC9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83" y="3638992"/>
            <a:ext cx="364706" cy="334429"/>
          </a:xfrm>
          <a:prstGeom prst="rect">
            <a:avLst/>
          </a:prstGeom>
          <a:ln w="28575">
            <a:noFill/>
          </a:ln>
        </p:spPr>
      </p:pic>
      <p:pic>
        <p:nvPicPr>
          <p:cNvPr id="620" name="Picture 619">
            <a:extLst>
              <a:ext uri="{FF2B5EF4-FFF2-40B4-BE49-F238E27FC236}">
                <a16:creationId xmlns:a16="http://schemas.microsoft.com/office/drawing/2014/main" id="{F8A14828-5520-41B7-A81F-61911E9E1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374262" y="3525980"/>
            <a:ext cx="696479" cy="632503"/>
          </a:xfrm>
          <a:prstGeom prst="rect">
            <a:avLst/>
          </a:prstGeom>
        </p:spPr>
      </p:pic>
      <p:cxnSp>
        <p:nvCxnSpPr>
          <p:cNvPr id="621" name="Straight Arrow Connector 620">
            <a:extLst>
              <a:ext uri="{FF2B5EF4-FFF2-40B4-BE49-F238E27FC236}">
                <a16:creationId xmlns:a16="http://schemas.microsoft.com/office/drawing/2014/main" id="{F316929F-3027-43A0-B1BE-FB477BE07CD5}"/>
              </a:ext>
            </a:extLst>
          </p:cNvPr>
          <p:cNvCxnSpPr>
            <a:cxnSpLocks/>
          </p:cNvCxnSpPr>
          <p:nvPr/>
        </p:nvCxnSpPr>
        <p:spPr>
          <a:xfrm flipV="1">
            <a:off x="797327" y="3381306"/>
            <a:ext cx="3648" cy="35277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3" name="Picture 622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4024">
            <a:off x="1282160" y="3427118"/>
            <a:ext cx="228868" cy="449889"/>
          </a:xfrm>
          <a:prstGeom prst="rect">
            <a:avLst/>
          </a:prstGeom>
        </p:spPr>
      </p:pic>
      <p:sp>
        <p:nvSpPr>
          <p:cNvPr id="626" name="Rectangle 625">
            <a:extLst>
              <a:ext uri="{FF2B5EF4-FFF2-40B4-BE49-F238E27FC236}">
                <a16:creationId xmlns:a16="http://schemas.microsoft.com/office/drawing/2014/main" id="{1F9BCF41-3246-4DB5-8367-D5A63D0E1C96}"/>
              </a:ext>
            </a:extLst>
          </p:cNvPr>
          <p:cNvSpPr/>
          <p:nvPr/>
        </p:nvSpPr>
        <p:spPr>
          <a:xfrm>
            <a:off x="1157326" y="4084886"/>
            <a:ext cx="1403750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MCS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print </a:t>
            </a: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Receiving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card</a:t>
            </a:r>
          </a:p>
        </p:txBody>
      </p:sp>
    </p:spTree>
    <p:extLst>
      <p:ext uri="{BB962C8B-B14F-4D97-AF65-F5344CB8AC3E}">
        <p14:creationId xmlns:p14="http://schemas.microsoft.com/office/powerpoint/2010/main" val="365015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43187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Summary Merit if IQC no chop stamp on actual Pallet &amp; Box/ Hopper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61606"/>
              </p:ext>
            </p:extLst>
          </p:nvPr>
        </p:nvGraphicFramePr>
        <p:xfrm>
          <a:off x="15327" y="778153"/>
          <a:ext cx="12176674" cy="4906180"/>
        </p:xfrm>
        <a:graphic>
          <a:graphicData uri="http://schemas.openxmlformats.org/drawingml/2006/table">
            <a:tbl>
              <a:tblPr/>
              <a:tblGrid>
                <a:gridCol w="1695907">
                  <a:extLst>
                    <a:ext uri="{9D8B030D-6E8A-4147-A177-3AD203B41FA5}">
                      <a16:colId xmlns:a16="http://schemas.microsoft.com/office/drawing/2014/main" val="1428481375"/>
                    </a:ext>
                  </a:extLst>
                </a:gridCol>
                <a:gridCol w="2899955">
                  <a:extLst>
                    <a:ext uri="{9D8B030D-6E8A-4147-A177-3AD203B41FA5}">
                      <a16:colId xmlns:a16="http://schemas.microsoft.com/office/drawing/2014/main" val="1733309075"/>
                    </a:ext>
                  </a:extLst>
                </a:gridCol>
                <a:gridCol w="875211">
                  <a:extLst>
                    <a:ext uri="{9D8B030D-6E8A-4147-A177-3AD203B41FA5}">
                      <a16:colId xmlns:a16="http://schemas.microsoft.com/office/drawing/2014/main" val="1587124651"/>
                    </a:ext>
                  </a:extLst>
                </a:gridCol>
                <a:gridCol w="402383">
                  <a:extLst>
                    <a:ext uri="{9D8B030D-6E8A-4147-A177-3AD203B41FA5}">
                      <a16:colId xmlns:a16="http://schemas.microsoft.com/office/drawing/2014/main" val="1041247639"/>
                    </a:ext>
                  </a:extLst>
                </a:gridCol>
                <a:gridCol w="805808">
                  <a:extLst>
                    <a:ext uri="{9D8B030D-6E8A-4147-A177-3AD203B41FA5}">
                      <a16:colId xmlns:a16="http://schemas.microsoft.com/office/drawing/2014/main" val="1362795796"/>
                    </a:ext>
                  </a:extLst>
                </a:gridCol>
                <a:gridCol w="922204">
                  <a:extLst>
                    <a:ext uri="{9D8B030D-6E8A-4147-A177-3AD203B41FA5}">
                      <a16:colId xmlns:a16="http://schemas.microsoft.com/office/drawing/2014/main" val="630593624"/>
                    </a:ext>
                  </a:extLst>
                </a:gridCol>
                <a:gridCol w="886390">
                  <a:extLst>
                    <a:ext uri="{9D8B030D-6E8A-4147-A177-3AD203B41FA5}">
                      <a16:colId xmlns:a16="http://schemas.microsoft.com/office/drawing/2014/main" val="1440903857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2996462"/>
                    </a:ext>
                  </a:extLst>
                </a:gridCol>
                <a:gridCol w="573020">
                  <a:extLst>
                    <a:ext uri="{9D8B030D-6E8A-4147-A177-3AD203B41FA5}">
                      <a16:colId xmlns:a16="http://schemas.microsoft.com/office/drawing/2014/main" val="2752279390"/>
                    </a:ext>
                  </a:extLst>
                </a:gridCol>
                <a:gridCol w="895343">
                  <a:extLst>
                    <a:ext uri="{9D8B030D-6E8A-4147-A177-3AD203B41FA5}">
                      <a16:colId xmlns:a16="http://schemas.microsoft.com/office/drawing/2014/main" val="1067662325"/>
                    </a:ext>
                  </a:extLst>
                </a:gridCol>
                <a:gridCol w="931158">
                  <a:extLst>
                    <a:ext uri="{9D8B030D-6E8A-4147-A177-3AD203B41FA5}">
                      <a16:colId xmlns:a16="http://schemas.microsoft.com/office/drawing/2014/main" val="4230515190"/>
                    </a:ext>
                  </a:extLst>
                </a:gridCol>
                <a:gridCol w="573020">
                  <a:extLst>
                    <a:ext uri="{9D8B030D-6E8A-4147-A177-3AD203B41FA5}">
                      <a16:colId xmlns:a16="http://schemas.microsoft.com/office/drawing/2014/main" val="704272227"/>
                    </a:ext>
                  </a:extLst>
                </a:gridCol>
              </a:tblGrid>
              <a:tr h="981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139183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Mecanical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RoHS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Mecanical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RoHS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881655"/>
                  </a:ext>
                </a:extLst>
              </a:tr>
              <a:tr h="44396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Incoming 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lots coming in a month (inspection)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2681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2681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34416"/>
                  </a:ext>
                </a:extLst>
              </a:tr>
              <a:tr h="221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pallets / 1 Lot incoming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Palet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55492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boxes, hoppers/ 1 Pallet</a:t>
                      </a:r>
                      <a:endParaRPr lang="sv-S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Box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239385"/>
                  </a:ext>
                </a:extLst>
              </a:tr>
              <a:tr h="44396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for chop stamp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move and stamp OK/NG for 1 receiving card/1 Pallet (seconds)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562188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check stamp for 1 box (seconds)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052215"/>
                  </a:ext>
                </a:extLst>
              </a:tr>
              <a:tr h="221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 Code / Batch Time Record (seconds)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596082"/>
                  </a:ext>
                </a:extLst>
              </a:tr>
              <a:tr h="4439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move to warehouse for return and stamping/ 1 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686508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 / Lot = </a:t>
                      </a:r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(4*2)+(</a:t>
                      </a:r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5*3*2)+(6) +(7) (second)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(8)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780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390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270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150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300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165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165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120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0534971"/>
                  </a:ext>
                </a:extLst>
              </a:tr>
              <a:tr h="40178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 / month = 8*1  (Hours)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(9)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395,460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143,910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723,870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144,000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152,100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60,885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442,365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115,200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508224"/>
                  </a:ext>
                </a:extLst>
              </a:tr>
              <a:tr h="401786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Different (Hours)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                                                                          391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                                                             214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452266"/>
                  </a:ext>
                </a:extLst>
              </a:tr>
              <a:tr h="22198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7055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58320" y="5684333"/>
          <a:ext cx="4814571" cy="1173666"/>
        </p:xfrm>
        <a:graphic>
          <a:graphicData uri="http://schemas.openxmlformats.org/drawingml/2006/table">
            <a:tbl>
              <a:tblPr/>
              <a:tblGrid>
                <a:gridCol w="2707460">
                  <a:extLst>
                    <a:ext uri="{9D8B030D-6E8A-4147-A177-3AD203B41FA5}">
                      <a16:colId xmlns:a16="http://schemas.microsoft.com/office/drawing/2014/main" val="497530562"/>
                    </a:ext>
                  </a:extLst>
                </a:gridCol>
                <a:gridCol w="1165386">
                  <a:extLst>
                    <a:ext uri="{9D8B030D-6E8A-4147-A177-3AD203B41FA5}">
                      <a16:colId xmlns:a16="http://schemas.microsoft.com/office/drawing/2014/main" val="572731630"/>
                    </a:ext>
                  </a:extLst>
                </a:gridCol>
                <a:gridCol w="941725">
                  <a:extLst>
                    <a:ext uri="{9D8B030D-6E8A-4147-A177-3AD203B41FA5}">
                      <a16:colId xmlns:a16="http://schemas.microsoft.com/office/drawing/2014/main" val="1948756321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sng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summary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202970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Working time 1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1Month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490871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 save time if delete chop stamp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09584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Save manpower / 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806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933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to Pallet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64916" y="782535"/>
            <a:ext cx="12092822" cy="27654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 : Link Weight Check System FA-SCM-OQC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Can 935">
            <a:extLst>
              <a:ext uri="{FF2B5EF4-FFF2-40B4-BE49-F238E27FC236}">
                <a16:creationId xmlns:a16="http://schemas.microsoft.com/office/drawing/2014/main" id="{8130500B-2746-4CEF-AEF1-3EF91AE7D07C}"/>
              </a:ext>
            </a:extLst>
          </p:cNvPr>
          <p:cNvSpPr/>
          <p:nvPr/>
        </p:nvSpPr>
        <p:spPr>
          <a:xfrm>
            <a:off x="4781833" y="6125160"/>
            <a:ext cx="2094702" cy="643209"/>
          </a:xfrm>
          <a:prstGeom prst="can">
            <a:avLst/>
          </a:prstGeom>
          <a:solidFill>
            <a:srgbClr val="0000FF"/>
          </a:solidFill>
          <a:ln w="28575" cap="flat" cmpd="sng" algn="ctr">
            <a:solidFill>
              <a:srgbClr val="000099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Database server</a:t>
            </a:r>
            <a:endParaRPr lang="vi-V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4F76C1-C67B-4088-9B86-B1DB60525E24}"/>
              </a:ext>
            </a:extLst>
          </p:cNvPr>
          <p:cNvCxnSpPr>
            <a:cxnSpLocks/>
          </p:cNvCxnSpPr>
          <p:nvPr/>
        </p:nvCxnSpPr>
        <p:spPr>
          <a:xfrm>
            <a:off x="987951" y="5984739"/>
            <a:ext cx="3672985" cy="58743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2632836" y="5924637"/>
            <a:ext cx="1726301" cy="31655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FEAA8EDF-BDBE-4488-A1CE-FBBB7D134029}"/>
              </a:ext>
            </a:extLst>
          </p:cNvPr>
          <p:cNvSpPr/>
          <p:nvPr/>
        </p:nvSpPr>
        <p:spPr>
          <a:xfrm>
            <a:off x="10948475" y="5261172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4B6441B-3593-4571-9398-38E6DA9CA445}"/>
              </a:ext>
            </a:extLst>
          </p:cNvPr>
          <p:cNvGrpSpPr/>
          <p:nvPr/>
        </p:nvGrpSpPr>
        <p:grpSpPr>
          <a:xfrm>
            <a:off x="3696831" y="5837887"/>
            <a:ext cx="4744436" cy="134306"/>
            <a:chOff x="3599745" y="5606321"/>
            <a:chExt cx="5031905" cy="351717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D08E4A0-97DA-438C-AFED-2D22AA7F6A07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9D424E-C9A0-4BE4-83CD-F986EB58B30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78106FA-8DF1-4D3D-8713-D27425535036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7080293" y="5953207"/>
            <a:ext cx="2415110" cy="459066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981278D-351B-4B09-BB8B-DAFED9B4D988}"/>
              </a:ext>
            </a:extLst>
          </p:cNvPr>
          <p:cNvCxnSpPr>
            <a:cxnSpLocks/>
          </p:cNvCxnSpPr>
          <p:nvPr/>
        </p:nvCxnSpPr>
        <p:spPr>
          <a:xfrm flipH="1">
            <a:off x="7080293" y="6020963"/>
            <a:ext cx="4129574" cy="60808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B7725C4-D884-49D9-AEB5-8AD1B54E80FB}"/>
              </a:ext>
            </a:extLst>
          </p:cNvPr>
          <p:cNvGrpSpPr/>
          <p:nvPr/>
        </p:nvGrpSpPr>
        <p:grpSpPr>
          <a:xfrm>
            <a:off x="98088" y="3971211"/>
            <a:ext cx="11984805" cy="1853518"/>
            <a:chOff x="125345" y="3663675"/>
            <a:chExt cx="11984805" cy="1853518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36A83FF-2D95-4F2C-AEB3-786FD03D0D1B}"/>
                </a:ext>
              </a:extLst>
            </p:cNvPr>
            <p:cNvSpPr/>
            <p:nvPr/>
          </p:nvSpPr>
          <p:spPr>
            <a:xfrm>
              <a:off x="5831031" y="368296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Reading BC inspection result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6555CFD-3D6A-4D5B-AC19-ECDEA0C08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459" y="4224718"/>
              <a:ext cx="943927" cy="617345"/>
            </a:xfrm>
            <a:prstGeom prst="rect">
              <a:avLst/>
            </a:prstGeom>
          </p:spPr>
        </p:pic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0BC0176-93F7-4EB6-9ECA-DE35590B6E25}"/>
                </a:ext>
              </a:extLst>
            </p:cNvPr>
            <p:cNvSpPr/>
            <p:nvPr/>
          </p:nvSpPr>
          <p:spPr>
            <a:xfrm>
              <a:off x="125345" y="4972160"/>
              <a:ext cx="1094190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Production Line </a:t>
              </a:r>
              <a:endPara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9" name="Image 2">
              <a:extLst>
                <a:ext uri="{FF2B5EF4-FFF2-40B4-BE49-F238E27FC236}">
                  <a16:creationId xmlns:a16="http://schemas.microsoft.com/office/drawing/2014/main" id="{6B9C8714-7955-4B24-B447-2F746DB91DCA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826812" y="4262102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139C84-3E97-4CB7-9AF8-9B768C186149}"/>
                </a:ext>
              </a:extLst>
            </p:cNvPr>
            <p:cNvGrpSpPr/>
            <p:nvPr/>
          </p:nvGrpSpPr>
          <p:grpSpPr>
            <a:xfrm>
              <a:off x="514707" y="4262359"/>
              <a:ext cx="285647" cy="250557"/>
              <a:chOff x="815020" y="4066740"/>
              <a:chExt cx="374984" cy="304417"/>
            </a:xfrm>
          </p:grpSpPr>
          <p:pic>
            <p:nvPicPr>
              <p:cNvPr id="70" name="図 48">
                <a:extLst>
                  <a:ext uri="{FF2B5EF4-FFF2-40B4-BE49-F238E27FC236}">
                    <a16:creationId xmlns:a16="http://schemas.microsoft.com/office/drawing/2014/main" id="{577E319E-6BD2-4587-B29A-19E5A7A16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図 49">
                <a:extLst>
                  <a:ext uri="{FF2B5EF4-FFF2-40B4-BE49-F238E27FC236}">
                    <a16:creationId xmlns:a16="http://schemas.microsoft.com/office/drawing/2014/main" id="{BB6C8B30-39A3-484B-A12A-4057637C3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21BC11-FE46-4D04-9C8B-3C2D4388E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89529" y="4198353"/>
              <a:ext cx="1157405" cy="660566"/>
            </a:xfrm>
            <a:prstGeom prst="rect">
              <a:avLst/>
            </a:prstGeom>
          </p:spPr>
        </p:pic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C3B1F411-9E08-444F-B6D9-29F8CAF42C13}"/>
                </a:ext>
              </a:extLst>
            </p:cNvPr>
            <p:cNvSpPr/>
            <p:nvPr/>
          </p:nvSpPr>
          <p:spPr>
            <a:xfrm>
              <a:off x="1409314" y="4958639"/>
              <a:ext cx="1664085" cy="55855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S/N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Outer &amp;  all inner boxes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BF85384-EAA0-4F82-8930-4BAE6A718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0899" y="4209052"/>
              <a:ext cx="906848" cy="6537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D1C02F2-FD5B-4CF6-B07E-62A8C622C16C}"/>
                </a:ext>
              </a:extLst>
            </p:cNvPr>
            <p:cNvSpPr/>
            <p:nvPr/>
          </p:nvSpPr>
          <p:spPr>
            <a:xfrm>
              <a:off x="3318027" y="4958639"/>
              <a:ext cx="1157404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E6DC189-A1EC-4762-A053-6B2B82EFC686}"/>
                </a:ext>
              </a:extLst>
            </p:cNvPr>
            <p:cNvSpPr/>
            <p:nvPr/>
          </p:nvSpPr>
          <p:spPr>
            <a:xfrm>
              <a:off x="146770" y="3670114"/>
              <a:ext cx="1100533" cy="4334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Get sample by Mobile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38F1D58-6EB6-4072-85EF-F10B46A6608C}"/>
                </a:ext>
              </a:extLst>
            </p:cNvPr>
            <p:cNvSpPr/>
            <p:nvPr/>
          </p:nvSpPr>
          <p:spPr>
            <a:xfrm>
              <a:off x="1304994" y="3665874"/>
              <a:ext cx="186612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295475F-8E57-4E76-95C4-7ADE534CEA8F}"/>
                </a:ext>
              </a:extLst>
            </p:cNvPr>
            <p:cNvSpPr/>
            <p:nvPr/>
          </p:nvSpPr>
          <p:spPr>
            <a:xfrm>
              <a:off x="3300721" y="3682967"/>
              <a:ext cx="1157405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1st 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5361FBE1-36C9-49D9-B90D-0527C255AFE3}"/>
                </a:ext>
              </a:extLst>
            </p:cNvPr>
            <p:cNvSpPr/>
            <p:nvPr/>
          </p:nvSpPr>
          <p:spPr>
            <a:xfrm>
              <a:off x="4607667" y="3674973"/>
              <a:ext cx="108275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inspection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E4682CA-981D-4CCB-A253-32162A44E087}"/>
                </a:ext>
              </a:extLst>
            </p:cNvPr>
            <p:cNvSpPr/>
            <p:nvPr/>
          </p:nvSpPr>
          <p:spPr>
            <a:xfrm>
              <a:off x="7782711" y="3671278"/>
              <a:ext cx="113460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2nd 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CAF96A7E-FE79-445A-9E00-51EBD60057A0}"/>
                </a:ext>
              </a:extLst>
            </p:cNvPr>
            <p:cNvSpPr/>
            <p:nvPr/>
          </p:nvSpPr>
          <p:spPr>
            <a:xfrm>
              <a:off x="4575440" y="4963586"/>
              <a:ext cx="1400872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Numbering control &amp; Separate area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4EE7E92B-0906-460A-A092-E4846EB7A69A}"/>
                </a:ext>
              </a:extLst>
            </p:cNvPr>
            <p:cNvSpPr/>
            <p:nvPr/>
          </p:nvSpPr>
          <p:spPr>
            <a:xfrm>
              <a:off x="6058802" y="4980820"/>
              <a:ext cx="1460890" cy="52534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 / Warranty/ Manual &amp; Inner box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5BC7B099-28AC-4EC1-BC9F-AAE6A09BDD52}"/>
                </a:ext>
              </a:extLst>
            </p:cNvPr>
            <p:cNvSpPr/>
            <p:nvPr/>
          </p:nvSpPr>
          <p:spPr>
            <a:xfrm>
              <a:off x="7764199" y="4969712"/>
              <a:ext cx="1134600" cy="52895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9F288186-814F-4967-A862-639243EC722B}"/>
                </a:ext>
              </a:extLst>
            </p:cNvPr>
            <p:cNvSpPr/>
            <p:nvPr/>
          </p:nvSpPr>
          <p:spPr>
            <a:xfrm>
              <a:off x="9012039" y="367402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87275099-366D-4B85-99FE-DCA95A400EE3}"/>
                </a:ext>
              </a:extLst>
            </p:cNvPr>
            <p:cNvSpPr/>
            <p:nvPr/>
          </p:nvSpPr>
          <p:spPr>
            <a:xfrm>
              <a:off x="10954857" y="3663675"/>
              <a:ext cx="1155293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Return to Pallet by mobile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470DAAE5-7445-441F-93DE-853AE432BE3E}"/>
                </a:ext>
              </a:extLst>
            </p:cNvPr>
            <p:cNvSpPr/>
            <p:nvPr/>
          </p:nvSpPr>
          <p:spPr>
            <a:xfrm>
              <a:off x="9073714" y="4980820"/>
              <a:ext cx="1690658" cy="51860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S/N Outer &amp; all inner boxes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974AD51-8507-4CDF-B65F-59B47B07C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4199" y="4144207"/>
              <a:ext cx="1134600" cy="768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F8B656AF-238C-412C-88AD-4F7B581B1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65687" y="4224718"/>
              <a:ext cx="1227456" cy="660566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598C84B-2DB2-43E5-A157-7DE0D66E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60031" y="4211149"/>
              <a:ext cx="807554" cy="634971"/>
            </a:xfrm>
            <a:prstGeom prst="rect">
              <a:avLst/>
            </a:prstGeom>
          </p:spPr>
        </p:pic>
        <p:pic>
          <p:nvPicPr>
            <p:cNvPr id="105" name="Image 2">
              <a:extLst>
                <a:ext uri="{FF2B5EF4-FFF2-40B4-BE49-F238E27FC236}">
                  <a16:creationId xmlns:a16="http://schemas.microsoft.com/office/drawing/2014/main" id="{39DC9D24-308C-495A-A555-0E6059751E7B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11648332" y="4256034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FE6F1E2-E037-4393-AE0F-51EEC19DE6CF}"/>
                </a:ext>
              </a:extLst>
            </p:cNvPr>
            <p:cNvGrpSpPr/>
            <p:nvPr/>
          </p:nvGrpSpPr>
          <p:grpSpPr>
            <a:xfrm>
              <a:off x="11336227" y="4256291"/>
              <a:ext cx="285647" cy="250557"/>
              <a:chOff x="815020" y="4066740"/>
              <a:chExt cx="374984" cy="304417"/>
            </a:xfrm>
          </p:grpSpPr>
          <p:pic>
            <p:nvPicPr>
              <p:cNvPr id="107" name="図 48">
                <a:extLst>
                  <a:ext uri="{FF2B5EF4-FFF2-40B4-BE49-F238E27FC236}">
                    <a16:creationId xmlns:a16="http://schemas.microsoft.com/office/drawing/2014/main" id="{2A5D4AF6-A3C1-4D64-BD6E-1AD2641EF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図 49">
                <a:extLst>
                  <a:ext uri="{FF2B5EF4-FFF2-40B4-BE49-F238E27FC236}">
                    <a16:creationId xmlns:a16="http://schemas.microsoft.com/office/drawing/2014/main" id="{8C64D68B-55B7-44F1-9346-13D0C3F75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042EA1A1-8AC6-4241-A8EC-E958E596528E}"/>
                </a:ext>
              </a:extLst>
            </p:cNvPr>
            <p:cNvSpPr/>
            <p:nvPr/>
          </p:nvSpPr>
          <p:spPr>
            <a:xfrm>
              <a:off x="4687616" y="4176710"/>
              <a:ext cx="1002801" cy="72626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Reliability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2E858CC7-7C61-456F-BDB6-1B9000D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39866" y="4205781"/>
              <a:ext cx="1134600" cy="660566"/>
            </a:xfrm>
            <a:prstGeom prst="rect">
              <a:avLst/>
            </a:prstGeom>
          </p:spPr>
        </p:pic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F6808C9-875B-4457-8C9D-3E9B5A8354AD}"/>
              </a:ext>
            </a:extLst>
          </p:cNvPr>
          <p:cNvCxnSpPr>
            <a:cxnSpLocks/>
          </p:cNvCxnSpPr>
          <p:nvPr/>
        </p:nvCxnSpPr>
        <p:spPr>
          <a:xfrm flipH="1">
            <a:off x="6546752" y="5893469"/>
            <a:ext cx="289465" cy="22203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359291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B39E74A-9E93-41CA-BA45-30D108B06C16}"/>
              </a:ext>
            </a:extLst>
          </p:cNvPr>
          <p:cNvCxnSpPr>
            <a:cxnSpLocks/>
          </p:cNvCxnSpPr>
          <p:nvPr/>
        </p:nvCxnSpPr>
        <p:spPr>
          <a:xfrm>
            <a:off x="1236774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78CB13E-B6A6-48DB-B718-84AA7891EB9F}"/>
              </a:ext>
            </a:extLst>
          </p:cNvPr>
          <p:cNvCxnSpPr>
            <a:cxnSpLocks/>
          </p:cNvCxnSpPr>
          <p:nvPr/>
        </p:nvCxnSpPr>
        <p:spPr>
          <a:xfrm>
            <a:off x="294077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E93E538-E39A-46A2-8EDA-0FD3224909D4}"/>
              </a:ext>
            </a:extLst>
          </p:cNvPr>
          <p:cNvCxnSpPr>
            <a:cxnSpLocks/>
          </p:cNvCxnSpPr>
          <p:nvPr/>
        </p:nvCxnSpPr>
        <p:spPr>
          <a:xfrm>
            <a:off x="4307285" y="4817730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BA8015B-C47C-4B19-9C71-51D616B3E142}"/>
              </a:ext>
            </a:extLst>
          </p:cNvPr>
          <p:cNvCxnSpPr>
            <a:cxnSpLocks/>
          </p:cNvCxnSpPr>
          <p:nvPr/>
        </p:nvCxnSpPr>
        <p:spPr>
          <a:xfrm>
            <a:off x="574102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CDD9908-886E-4049-960A-C18022C7CB62}"/>
              </a:ext>
            </a:extLst>
          </p:cNvPr>
          <p:cNvCxnSpPr>
            <a:cxnSpLocks/>
          </p:cNvCxnSpPr>
          <p:nvPr/>
        </p:nvCxnSpPr>
        <p:spPr>
          <a:xfrm>
            <a:off x="739696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8C00A2D-6873-42C3-9E10-1732E668F6D4}"/>
              </a:ext>
            </a:extLst>
          </p:cNvPr>
          <p:cNvCxnSpPr>
            <a:cxnSpLocks/>
          </p:cNvCxnSpPr>
          <p:nvPr/>
        </p:nvCxnSpPr>
        <p:spPr>
          <a:xfrm>
            <a:off x="8941262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F55AF9B-3D91-4B47-92BE-ABB9012AB372}"/>
              </a:ext>
            </a:extLst>
          </p:cNvPr>
          <p:cNvCxnSpPr>
            <a:cxnSpLocks/>
          </p:cNvCxnSpPr>
          <p:nvPr/>
        </p:nvCxnSpPr>
        <p:spPr>
          <a:xfrm>
            <a:off x="1070689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4710428-BB58-4C65-97ED-45CE26FF0D3A}"/>
              </a:ext>
            </a:extLst>
          </p:cNvPr>
          <p:cNvCxnSpPr>
            <a:cxnSpLocks/>
          </p:cNvCxnSpPr>
          <p:nvPr/>
        </p:nvCxnSpPr>
        <p:spPr>
          <a:xfrm>
            <a:off x="5161760" y="5860886"/>
            <a:ext cx="30581" cy="26427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4107624" y="5871310"/>
            <a:ext cx="706338" cy="31960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6868254" y="5837887"/>
            <a:ext cx="1322374" cy="346902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54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Activity 2 : Link Weight Check System FA-SCM-OQC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6F352-E524-405A-88FB-A0D3B51BB849}"/>
              </a:ext>
            </a:extLst>
          </p:cNvPr>
          <p:cNvSpPr/>
          <p:nvPr/>
        </p:nvSpPr>
        <p:spPr>
          <a:xfrm>
            <a:off x="162579" y="1268628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993D1-8590-475C-9207-A121F818E2AE}"/>
              </a:ext>
            </a:extLst>
          </p:cNvPr>
          <p:cNvSpPr/>
          <p:nvPr/>
        </p:nvSpPr>
        <p:spPr>
          <a:xfrm>
            <a:off x="162579" y="883042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1A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498E4-FA83-46B4-843F-AFDEC46B9A2F}"/>
              </a:ext>
            </a:extLst>
          </p:cNvPr>
          <p:cNvSpPr/>
          <p:nvPr/>
        </p:nvSpPr>
        <p:spPr>
          <a:xfrm>
            <a:off x="162579" y="1622163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3A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172A3E-BC2E-418F-8359-468A92A7327E}"/>
              </a:ext>
            </a:extLst>
          </p:cNvPr>
          <p:cNvSpPr/>
          <p:nvPr/>
        </p:nvSpPr>
        <p:spPr>
          <a:xfrm>
            <a:off x="162579" y="2007749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4A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6D807-0932-44B5-AAB0-77C08B03B688}"/>
              </a:ext>
            </a:extLst>
          </p:cNvPr>
          <p:cNvSpPr/>
          <p:nvPr/>
        </p:nvSpPr>
        <p:spPr>
          <a:xfrm>
            <a:off x="162579" y="2395210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5A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790969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19679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" name="Group 692">
            <a:extLst>
              <a:ext uri="{FF2B5EF4-FFF2-40B4-BE49-F238E27FC236}">
                <a16:creationId xmlns:a16="http://schemas.microsoft.com/office/drawing/2014/main" id="{43ECBB9B-CC84-47B3-AE0C-3C90250D1156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596645"/>
            <a:ext cx="389650" cy="318496"/>
            <a:chOff x="768" y="3187"/>
            <a:chExt cx="690" cy="752"/>
          </a:xfrm>
        </p:grpSpPr>
        <p:sp>
          <p:nvSpPr>
            <p:cNvPr id="84" name="AutoShape 693" descr="50%">
              <a:extLst>
                <a:ext uri="{FF2B5EF4-FFF2-40B4-BE49-F238E27FC236}">
                  <a16:creationId xmlns:a16="http://schemas.microsoft.com/office/drawing/2014/main" id="{CA0C37F6-15BE-4BDD-AFD0-CF8053568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694" descr="50%">
              <a:extLst>
                <a:ext uri="{FF2B5EF4-FFF2-40B4-BE49-F238E27FC236}">
                  <a16:creationId xmlns:a16="http://schemas.microsoft.com/office/drawing/2014/main" id="{5AB0F339-C8AA-44C6-ACE6-EB7943433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AutoShape 695" descr="50%">
              <a:extLst>
                <a:ext uri="{FF2B5EF4-FFF2-40B4-BE49-F238E27FC236}">
                  <a16:creationId xmlns:a16="http://schemas.microsoft.com/office/drawing/2014/main" id="{A8722622-C2B1-48D2-859F-5B0EE504D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AutoShape 696" descr="50%">
              <a:extLst>
                <a:ext uri="{FF2B5EF4-FFF2-40B4-BE49-F238E27FC236}">
                  <a16:creationId xmlns:a16="http://schemas.microsoft.com/office/drawing/2014/main" id="{FC07EFB6-92E0-4918-812D-C842A1726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AutoShape 697" descr="50%">
              <a:extLst>
                <a:ext uri="{FF2B5EF4-FFF2-40B4-BE49-F238E27FC236}">
                  <a16:creationId xmlns:a16="http://schemas.microsoft.com/office/drawing/2014/main" id="{B7FFEE30-AFEF-4B7B-ABD0-0B5B4BF8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AutoShape 698" descr="50%">
              <a:extLst>
                <a:ext uri="{FF2B5EF4-FFF2-40B4-BE49-F238E27FC236}">
                  <a16:creationId xmlns:a16="http://schemas.microsoft.com/office/drawing/2014/main" id="{5066F7F5-A5DC-4CAF-B02D-A42F26663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AutoShape 699" descr="50%">
              <a:extLst>
                <a:ext uri="{FF2B5EF4-FFF2-40B4-BE49-F238E27FC236}">
                  <a16:creationId xmlns:a16="http://schemas.microsoft.com/office/drawing/2014/main" id="{0739EB64-D541-45C3-BBEC-D1A7F5EFF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AutoShape 700">
              <a:extLst>
                <a:ext uri="{FF2B5EF4-FFF2-40B4-BE49-F238E27FC236}">
                  <a16:creationId xmlns:a16="http://schemas.microsoft.com/office/drawing/2014/main" id="{43749438-D984-476E-B910-0D1661996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701">
              <a:extLst>
                <a:ext uri="{FF2B5EF4-FFF2-40B4-BE49-F238E27FC236}">
                  <a16:creationId xmlns:a16="http://schemas.microsoft.com/office/drawing/2014/main" id="{EAA2B428-EDF1-49AF-9505-FCECEA8D5D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702">
              <a:extLst>
                <a:ext uri="{FF2B5EF4-FFF2-40B4-BE49-F238E27FC236}">
                  <a16:creationId xmlns:a16="http://schemas.microsoft.com/office/drawing/2014/main" id="{49E536FF-63C7-4F49-A7A0-F3F66014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AutoShape 703">
              <a:extLst>
                <a:ext uri="{FF2B5EF4-FFF2-40B4-BE49-F238E27FC236}">
                  <a16:creationId xmlns:a16="http://schemas.microsoft.com/office/drawing/2014/main" id="{ED18F4A4-927E-4151-9CF3-90224A45D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704">
              <a:extLst>
                <a:ext uri="{FF2B5EF4-FFF2-40B4-BE49-F238E27FC236}">
                  <a16:creationId xmlns:a16="http://schemas.microsoft.com/office/drawing/2014/main" id="{000A6C48-65DC-4E16-B49A-8DD0EDF745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705">
              <a:extLst>
                <a:ext uri="{FF2B5EF4-FFF2-40B4-BE49-F238E27FC236}">
                  <a16:creationId xmlns:a16="http://schemas.microsoft.com/office/drawing/2014/main" id="{0B82B3CF-981B-4AD7-9839-E73C5E8F0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utoShape 706">
              <a:extLst>
                <a:ext uri="{FF2B5EF4-FFF2-40B4-BE49-F238E27FC236}">
                  <a16:creationId xmlns:a16="http://schemas.microsoft.com/office/drawing/2014/main" id="{847DC2A9-8BE2-4ADF-A56D-FE7C19761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707">
              <a:extLst>
                <a:ext uri="{FF2B5EF4-FFF2-40B4-BE49-F238E27FC236}">
                  <a16:creationId xmlns:a16="http://schemas.microsoft.com/office/drawing/2014/main" id="{31BECDEC-6D29-49F5-A3E5-F4910AA3A3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708">
              <a:extLst>
                <a:ext uri="{FF2B5EF4-FFF2-40B4-BE49-F238E27FC236}">
                  <a16:creationId xmlns:a16="http://schemas.microsoft.com/office/drawing/2014/main" id="{5BF7BE7A-CBFE-48A0-9BFE-0753599DF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AutoShape 709">
              <a:extLst>
                <a:ext uri="{FF2B5EF4-FFF2-40B4-BE49-F238E27FC236}">
                  <a16:creationId xmlns:a16="http://schemas.microsoft.com/office/drawing/2014/main" id="{D4C41B1F-7C20-44C9-89B4-28D19FF32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710">
              <a:extLst>
                <a:ext uri="{FF2B5EF4-FFF2-40B4-BE49-F238E27FC236}">
                  <a16:creationId xmlns:a16="http://schemas.microsoft.com/office/drawing/2014/main" id="{023B9D1F-6004-4091-B522-E21DF24F7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711">
              <a:extLst>
                <a:ext uri="{FF2B5EF4-FFF2-40B4-BE49-F238E27FC236}">
                  <a16:creationId xmlns:a16="http://schemas.microsoft.com/office/drawing/2014/main" id="{6E9A7C97-04EF-4094-9DEA-3D3A4ECF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utoShape 712">
              <a:extLst>
                <a:ext uri="{FF2B5EF4-FFF2-40B4-BE49-F238E27FC236}">
                  <a16:creationId xmlns:a16="http://schemas.microsoft.com/office/drawing/2014/main" id="{A102B264-FB4F-414E-A1E3-ADAEC52F7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713">
              <a:extLst>
                <a:ext uri="{FF2B5EF4-FFF2-40B4-BE49-F238E27FC236}">
                  <a16:creationId xmlns:a16="http://schemas.microsoft.com/office/drawing/2014/main" id="{9ADECEEE-1FC8-44B9-9FDC-618F2B15F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714">
              <a:extLst>
                <a:ext uri="{FF2B5EF4-FFF2-40B4-BE49-F238E27FC236}">
                  <a16:creationId xmlns:a16="http://schemas.microsoft.com/office/drawing/2014/main" id="{BA5C82A6-20D8-42FD-8BCF-7EDE601F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utoShape 715">
              <a:extLst>
                <a:ext uri="{FF2B5EF4-FFF2-40B4-BE49-F238E27FC236}">
                  <a16:creationId xmlns:a16="http://schemas.microsoft.com/office/drawing/2014/main" id="{782AF6C0-C0F6-494F-BAD4-F59151BB2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716">
              <a:extLst>
                <a:ext uri="{FF2B5EF4-FFF2-40B4-BE49-F238E27FC236}">
                  <a16:creationId xmlns:a16="http://schemas.microsoft.com/office/drawing/2014/main" id="{47B8B7BE-FDD2-46D4-8E00-E80178573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717">
              <a:extLst>
                <a:ext uri="{FF2B5EF4-FFF2-40B4-BE49-F238E27FC236}">
                  <a16:creationId xmlns:a16="http://schemas.microsoft.com/office/drawing/2014/main" id="{2BB1EF4A-4296-4CB2-8377-82BAD80F3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AutoShape 718">
              <a:extLst>
                <a:ext uri="{FF2B5EF4-FFF2-40B4-BE49-F238E27FC236}">
                  <a16:creationId xmlns:a16="http://schemas.microsoft.com/office/drawing/2014/main" id="{4B31E0E6-97E8-42E1-BCC1-007B49F96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719">
              <a:extLst>
                <a:ext uri="{FF2B5EF4-FFF2-40B4-BE49-F238E27FC236}">
                  <a16:creationId xmlns:a16="http://schemas.microsoft.com/office/drawing/2014/main" id="{9571E5CF-33F7-45D5-BCC0-59D90120E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720">
              <a:extLst>
                <a:ext uri="{FF2B5EF4-FFF2-40B4-BE49-F238E27FC236}">
                  <a16:creationId xmlns:a16="http://schemas.microsoft.com/office/drawing/2014/main" id="{C4FA1911-B7CB-4593-A5CF-F226CA440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AutoShape 721">
              <a:extLst>
                <a:ext uri="{FF2B5EF4-FFF2-40B4-BE49-F238E27FC236}">
                  <a16:creationId xmlns:a16="http://schemas.microsoft.com/office/drawing/2014/main" id="{2094DF56-EF57-475B-92A7-10650C14A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722">
              <a:extLst>
                <a:ext uri="{FF2B5EF4-FFF2-40B4-BE49-F238E27FC236}">
                  <a16:creationId xmlns:a16="http://schemas.microsoft.com/office/drawing/2014/main" id="{1D186CE4-2D51-426D-B8BB-C25AE6955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723">
              <a:extLst>
                <a:ext uri="{FF2B5EF4-FFF2-40B4-BE49-F238E27FC236}">
                  <a16:creationId xmlns:a16="http://schemas.microsoft.com/office/drawing/2014/main" id="{5F9DF69A-153A-4927-8AF7-2C022C69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AutoShape 724">
              <a:extLst>
                <a:ext uri="{FF2B5EF4-FFF2-40B4-BE49-F238E27FC236}">
                  <a16:creationId xmlns:a16="http://schemas.microsoft.com/office/drawing/2014/main" id="{18B26127-74F0-4A52-95CF-5589A970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Line 725">
              <a:extLst>
                <a:ext uri="{FF2B5EF4-FFF2-40B4-BE49-F238E27FC236}">
                  <a16:creationId xmlns:a16="http://schemas.microsoft.com/office/drawing/2014/main" id="{5B483AB3-4A39-4C0A-A084-783F63DB4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726">
              <a:extLst>
                <a:ext uri="{FF2B5EF4-FFF2-40B4-BE49-F238E27FC236}">
                  <a16:creationId xmlns:a16="http://schemas.microsoft.com/office/drawing/2014/main" id="{BC54B453-397F-4189-94AC-4C56BF5D0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8" name="Group 692">
            <a:extLst>
              <a:ext uri="{FF2B5EF4-FFF2-40B4-BE49-F238E27FC236}">
                <a16:creationId xmlns:a16="http://schemas.microsoft.com/office/drawing/2014/main" id="{5B368F21-86FD-439F-9848-41A81A9C7C1C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982231"/>
            <a:ext cx="389650" cy="318496"/>
            <a:chOff x="768" y="3187"/>
            <a:chExt cx="690" cy="752"/>
          </a:xfrm>
        </p:grpSpPr>
        <p:sp>
          <p:nvSpPr>
            <p:cNvPr id="119" name="AutoShape 693" descr="50%">
              <a:extLst>
                <a:ext uri="{FF2B5EF4-FFF2-40B4-BE49-F238E27FC236}">
                  <a16:creationId xmlns:a16="http://schemas.microsoft.com/office/drawing/2014/main" id="{09999549-075F-45E3-A0CF-F316A2F72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AutoShape 694" descr="50%">
              <a:extLst>
                <a:ext uri="{FF2B5EF4-FFF2-40B4-BE49-F238E27FC236}">
                  <a16:creationId xmlns:a16="http://schemas.microsoft.com/office/drawing/2014/main" id="{018A7241-0D66-4B6E-A8D2-DDDE08B4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AutoShape 695" descr="50%">
              <a:extLst>
                <a:ext uri="{FF2B5EF4-FFF2-40B4-BE49-F238E27FC236}">
                  <a16:creationId xmlns:a16="http://schemas.microsoft.com/office/drawing/2014/main" id="{C2C6D0EB-0C82-43FA-B678-1DD71A0FA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AutoShape 696" descr="50%">
              <a:extLst>
                <a:ext uri="{FF2B5EF4-FFF2-40B4-BE49-F238E27FC236}">
                  <a16:creationId xmlns:a16="http://schemas.microsoft.com/office/drawing/2014/main" id="{A4EC8C0E-03C6-428C-801F-C55874AFC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AutoShape 697" descr="50%">
              <a:extLst>
                <a:ext uri="{FF2B5EF4-FFF2-40B4-BE49-F238E27FC236}">
                  <a16:creationId xmlns:a16="http://schemas.microsoft.com/office/drawing/2014/main" id="{86EA0A55-0A7C-47EE-8D46-CFA9EB4D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AutoShape 698" descr="50%">
              <a:extLst>
                <a:ext uri="{FF2B5EF4-FFF2-40B4-BE49-F238E27FC236}">
                  <a16:creationId xmlns:a16="http://schemas.microsoft.com/office/drawing/2014/main" id="{5FE1A0CA-3DC6-4D6B-BB6F-66FD571CB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AutoShape 699" descr="50%">
              <a:extLst>
                <a:ext uri="{FF2B5EF4-FFF2-40B4-BE49-F238E27FC236}">
                  <a16:creationId xmlns:a16="http://schemas.microsoft.com/office/drawing/2014/main" id="{779506CD-CA47-4088-B3C6-6D628313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AutoShape 700">
              <a:extLst>
                <a:ext uri="{FF2B5EF4-FFF2-40B4-BE49-F238E27FC236}">
                  <a16:creationId xmlns:a16="http://schemas.microsoft.com/office/drawing/2014/main" id="{33D02AC3-F61B-4F6D-9A19-BF386979F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701">
              <a:extLst>
                <a:ext uri="{FF2B5EF4-FFF2-40B4-BE49-F238E27FC236}">
                  <a16:creationId xmlns:a16="http://schemas.microsoft.com/office/drawing/2014/main" id="{39B62785-395C-4ABF-9575-4D8A7EA7C5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702">
              <a:extLst>
                <a:ext uri="{FF2B5EF4-FFF2-40B4-BE49-F238E27FC236}">
                  <a16:creationId xmlns:a16="http://schemas.microsoft.com/office/drawing/2014/main" id="{2B4C62C4-6824-49A5-A58C-21F145333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AutoShape 703">
              <a:extLst>
                <a:ext uri="{FF2B5EF4-FFF2-40B4-BE49-F238E27FC236}">
                  <a16:creationId xmlns:a16="http://schemas.microsoft.com/office/drawing/2014/main" id="{4CBCE21F-3E99-4498-A0CE-3E33EF681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704">
              <a:extLst>
                <a:ext uri="{FF2B5EF4-FFF2-40B4-BE49-F238E27FC236}">
                  <a16:creationId xmlns:a16="http://schemas.microsoft.com/office/drawing/2014/main" id="{8F64C52A-4FFE-4240-9430-F65ED9D305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705">
              <a:extLst>
                <a:ext uri="{FF2B5EF4-FFF2-40B4-BE49-F238E27FC236}">
                  <a16:creationId xmlns:a16="http://schemas.microsoft.com/office/drawing/2014/main" id="{786530C5-FF6F-47B7-9FAD-85A70D6A2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AutoShape 706">
              <a:extLst>
                <a:ext uri="{FF2B5EF4-FFF2-40B4-BE49-F238E27FC236}">
                  <a16:creationId xmlns:a16="http://schemas.microsoft.com/office/drawing/2014/main" id="{758E967F-CE70-4D16-867B-F3728830F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707">
              <a:extLst>
                <a:ext uri="{FF2B5EF4-FFF2-40B4-BE49-F238E27FC236}">
                  <a16:creationId xmlns:a16="http://schemas.microsoft.com/office/drawing/2014/main" id="{C7457654-72B3-4C28-BD95-55902167F7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708">
              <a:extLst>
                <a:ext uri="{FF2B5EF4-FFF2-40B4-BE49-F238E27FC236}">
                  <a16:creationId xmlns:a16="http://schemas.microsoft.com/office/drawing/2014/main" id="{F20C0AE2-4BCF-41AD-BCAC-71F148FFE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AutoShape 709">
              <a:extLst>
                <a:ext uri="{FF2B5EF4-FFF2-40B4-BE49-F238E27FC236}">
                  <a16:creationId xmlns:a16="http://schemas.microsoft.com/office/drawing/2014/main" id="{99D44A8E-8EB3-4200-AB48-ABC430FF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710">
              <a:extLst>
                <a:ext uri="{FF2B5EF4-FFF2-40B4-BE49-F238E27FC236}">
                  <a16:creationId xmlns:a16="http://schemas.microsoft.com/office/drawing/2014/main" id="{309CFCC5-95DD-472A-A272-8BCE0091E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711">
              <a:extLst>
                <a:ext uri="{FF2B5EF4-FFF2-40B4-BE49-F238E27FC236}">
                  <a16:creationId xmlns:a16="http://schemas.microsoft.com/office/drawing/2014/main" id="{FF230D11-5C40-4886-B55C-77F56570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AutoShape 712">
              <a:extLst>
                <a:ext uri="{FF2B5EF4-FFF2-40B4-BE49-F238E27FC236}">
                  <a16:creationId xmlns:a16="http://schemas.microsoft.com/office/drawing/2014/main" id="{5A806083-ED70-486E-99FD-B690C9878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713">
              <a:extLst>
                <a:ext uri="{FF2B5EF4-FFF2-40B4-BE49-F238E27FC236}">
                  <a16:creationId xmlns:a16="http://schemas.microsoft.com/office/drawing/2014/main" id="{582A7502-9343-4C57-B43F-2AC7815D4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714">
              <a:extLst>
                <a:ext uri="{FF2B5EF4-FFF2-40B4-BE49-F238E27FC236}">
                  <a16:creationId xmlns:a16="http://schemas.microsoft.com/office/drawing/2014/main" id="{2E97E4EE-D434-441D-A28A-288D6DF70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715">
              <a:extLst>
                <a:ext uri="{FF2B5EF4-FFF2-40B4-BE49-F238E27FC236}">
                  <a16:creationId xmlns:a16="http://schemas.microsoft.com/office/drawing/2014/main" id="{DC66FB28-C889-4B72-85DA-2A439BB6C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Line 716">
              <a:extLst>
                <a:ext uri="{FF2B5EF4-FFF2-40B4-BE49-F238E27FC236}">
                  <a16:creationId xmlns:a16="http://schemas.microsoft.com/office/drawing/2014/main" id="{F7CA8C5C-4064-420F-A2A2-6FF9D47E2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717">
              <a:extLst>
                <a:ext uri="{FF2B5EF4-FFF2-40B4-BE49-F238E27FC236}">
                  <a16:creationId xmlns:a16="http://schemas.microsoft.com/office/drawing/2014/main" id="{C3616A59-48F8-4E90-BB2C-1771BBA51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AutoShape 718">
              <a:extLst>
                <a:ext uri="{FF2B5EF4-FFF2-40B4-BE49-F238E27FC236}">
                  <a16:creationId xmlns:a16="http://schemas.microsoft.com/office/drawing/2014/main" id="{5C47C93A-FCFD-4458-9A28-8A5822DDC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719">
              <a:extLst>
                <a:ext uri="{FF2B5EF4-FFF2-40B4-BE49-F238E27FC236}">
                  <a16:creationId xmlns:a16="http://schemas.microsoft.com/office/drawing/2014/main" id="{653CBB3B-D4D9-4268-8A15-FDB3F4237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720">
              <a:extLst>
                <a:ext uri="{FF2B5EF4-FFF2-40B4-BE49-F238E27FC236}">
                  <a16:creationId xmlns:a16="http://schemas.microsoft.com/office/drawing/2014/main" id="{F0174A65-B064-4F33-8988-0F3B8203D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AutoShape 721">
              <a:extLst>
                <a:ext uri="{FF2B5EF4-FFF2-40B4-BE49-F238E27FC236}">
                  <a16:creationId xmlns:a16="http://schemas.microsoft.com/office/drawing/2014/main" id="{88641C2E-25BB-434C-A737-1B393CE87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722">
              <a:extLst>
                <a:ext uri="{FF2B5EF4-FFF2-40B4-BE49-F238E27FC236}">
                  <a16:creationId xmlns:a16="http://schemas.microsoft.com/office/drawing/2014/main" id="{916E8279-1B04-4742-8660-C19BA1AC8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723">
              <a:extLst>
                <a:ext uri="{FF2B5EF4-FFF2-40B4-BE49-F238E27FC236}">
                  <a16:creationId xmlns:a16="http://schemas.microsoft.com/office/drawing/2014/main" id="{D8A4CC03-A7D6-4CA1-A933-6E9A5B029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AutoShape 724">
              <a:extLst>
                <a:ext uri="{FF2B5EF4-FFF2-40B4-BE49-F238E27FC236}">
                  <a16:creationId xmlns:a16="http://schemas.microsoft.com/office/drawing/2014/main" id="{2E1B2A5D-3DBA-418E-8C06-DBFDE105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Line 725">
              <a:extLst>
                <a:ext uri="{FF2B5EF4-FFF2-40B4-BE49-F238E27FC236}">
                  <a16:creationId xmlns:a16="http://schemas.microsoft.com/office/drawing/2014/main" id="{5EBA8AAC-EFD9-43B4-B643-6825086AC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726">
              <a:extLst>
                <a:ext uri="{FF2B5EF4-FFF2-40B4-BE49-F238E27FC236}">
                  <a16:creationId xmlns:a16="http://schemas.microsoft.com/office/drawing/2014/main" id="{33E31F9E-D73F-4CDF-815B-0C060BB6A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692">
            <a:extLst>
              <a:ext uri="{FF2B5EF4-FFF2-40B4-BE49-F238E27FC236}">
                <a16:creationId xmlns:a16="http://schemas.microsoft.com/office/drawing/2014/main" id="{6E522021-4711-45E1-8A48-78E4D4C5FEE9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2369692"/>
            <a:ext cx="389650" cy="318496"/>
            <a:chOff x="768" y="3187"/>
            <a:chExt cx="690" cy="752"/>
          </a:xfrm>
        </p:grpSpPr>
        <p:sp>
          <p:nvSpPr>
            <p:cNvPr id="154" name="AutoShape 693" descr="50%">
              <a:extLst>
                <a:ext uri="{FF2B5EF4-FFF2-40B4-BE49-F238E27FC236}">
                  <a16:creationId xmlns:a16="http://schemas.microsoft.com/office/drawing/2014/main" id="{AF0D0486-7B45-4EA0-854F-9F334EF5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AutoShape 694" descr="50%">
              <a:extLst>
                <a:ext uri="{FF2B5EF4-FFF2-40B4-BE49-F238E27FC236}">
                  <a16:creationId xmlns:a16="http://schemas.microsoft.com/office/drawing/2014/main" id="{4FA052FC-2EBC-407A-BDAD-3A8DAB0F0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AutoShape 695" descr="50%">
              <a:extLst>
                <a:ext uri="{FF2B5EF4-FFF2-40B4-BE49-F238E27FC236}">
                  <a16:creationId xmlns:a16="http://schemas.microsoft.com/office/drawing/2014/main" id="{D6B178CA-6F2C-4630-B73C-B0B6C20B2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AutoShape 696" descr="50%">
              <a:extLst>
                <a:ext uri="{FF2B5EF4-FFF2-40B4-BE49-F238E27FC236}">
                  <a16:creationId xmlns:a16="http://schemas.microsoft.com/office/drawing/2014/main" id="{6D6DC6D6-E74C-4451-859C-12AF82449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AutoShape 697" descr="50%">
              <a:extLst>
                <a:ext uri="{FF2B5EF4-FFF2-40B4-BE49-F238E27FC236}">
                  <a16:creationId xmlns:a16="http://schemas.microsoft.com/office/drawing/2014/main" id="{F32945ED-1A2E-4468-A059-2BBA3156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AutoShape 698" descr="50%">
              <a:extLst>
                <a:ext uri="{FF2B5EF4-FFF2-40B4-BE49-F238E27FC236}">
                  <a16:creationId xmlns:a16="http://schemas.microsoft.com/office/drawing/2014/main" id="{7650EB0B-AF33-4237-AC72-9C805F28E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AutoShape 699" descr="50%">
              <a:extLst>
                <a:ext uri="{FF2B5EF4-FFF2-40B4-BE49-F238E27FC236}">
                  <a16:creationId xmlns:a16="http://schemas.microsoft.com/office/drawing/2014/main" id="{C8DE2256-7FBC-4105-B404-F15F6D1AA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AutoShape 700">
              <a:extLst>
                <a:ext uri="{FF2B5EF4-FFF2-40B4-BE49-F238E27FC236}">
                  <a16:creationId xmlns:a16="http://schemas.microsoft.com/office/drawing/2014/main" id="{0C29B1E7-E892-4EBF-82D7-1FB3044D8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701">
              <a:extLst>
                <a:ext uri="{FF2B5EF4-FFF2-40B4-BE49-F238E27FC236}">
                  <a16:creationId xmlns:a16="http://schemas.microsoft.com/office/drawing/2014/main" id="{CFEE2D57-48C7-47A3-9D72-A4EA671B2E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702">
              <a:extLst>
                <a:ext uri="{FF2B5EF4-FFF2-40B4-BE49-F238E27FC236}">
                  <a16:creationId xmlns:a16="http://schemas.microsoft.com/office/drawing/2014/main" id="{386B1E8D-86F2-4793-8937-D12A94B8B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AutoShape 703">
              <a:extLst>
                <a:ext uri="{FF2B5EF4-FFF2-40B4-BE49-F238E27FC236}">
                  <a16:creationId xmlns:a16="http://schemas.microsoft.com/office/drawing/2014/main" id="{F4B0A33A-4855-4F4D-8341-2AF5D959F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Oval 704">
              <a:extLst>
                <a:ext uri="{FF2B5EF4-FFF2-40B4-BE49-F238E27FC236}">
                  <a16:creationId xmlns:a16="http://schemas.microsoft.com/office/drawing/2014/main" id="{2DB292E1-C807-484E-A064-EBC091BC3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705">
              <a:extLst>
                <a:ext uri="{FF2B5EF4-FFF2-40B4-BE49-F238E27FC236}">
                  <a16:creationId xmlns:a16="http://schemas.microsoft.com/office/drawing/2014/main" id="{4EEFD99C-A9A2-4CE3-9A29-8E9AB9DBE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AutoShape 706">
              <a:extLst>
                <a:ext uri="{FF2B5EF4-FFF2-40B4-BE49-F238E27FC236}">
                  <a16:creationId xmlns:a16="http://schemas.microsoft.com/office/drawing/2014/main" id="{9DD9D7E9-71E0-44F8-A165-758F2873C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Oval 707">
              <a:extLst>
                <a:ext uri="{FF2B5EF4-FFF2-40B4-BE49-F238E27FC236}">
                  <a16:creationId xmlns:a16="http://schemas.microsoft.com/office/drawing/2014/main" id="{20C9CC50-F0F8-4A61-9897-E163313429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Line 708">
              <a:extLst>
                <a:ext uri="{FF2B5EF4-FFF2-40B4-BE49-F238E27FC236}">
                  <a16:creationId xmlns:a16="http://schemas.microsoft.com/office/drawing/2014/main" id="{5D3A4ADB-4786-4904-A30A-6260F6296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AutoShape 709">
              <a:extLst>
                <a:ext uri="{FF2B5EF4-FFF2-40B4-BE49-F238E27FC236}">
                  <a16:creationId xmlns:a16="http://schemas.microsoft.com/office/drawing/2014/main" id="{25AA3499-A1F7-4FD6-AC11-F5C45EA56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710">
              <a:extLst>
                <a:ext uri="{FF2B5EF4-FFF2-40B4-BE49-F238E27FC236}">
                  <a16:creationId xmlns:a16="http://schemas.microsoft.com/office/drawing/2014/main" id="{A0021E61-816B-4E9E-8AC5-2A64040A1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711">
              <a:extLst>
                <a:ext uri="{FF2B5EF4-FFF2-40B4-BE49-F238E27FC236}">
                  <a16:creationId xmlns:a16="http://schemas.microsoft.com/office/drawing/2014/main" id="{8113A256-561E-4455-8170-4FD5666F2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AutoShape 712">
              <a:extLst>
                <a:ext uri="{FF2B5EF4-FFF2-40B4-BE49-F238E27FC236}">
                  <a16:creationId xmlns:a16="http://schemas.microsoft.com/office/drawing/2014/main" id="{B51F837C-9081-4446-B676-35B9F0486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713">
              <a:extLst>
                <a:ext uri="{FF2B5EF4-FFF2-40B4-BE49-F238E27FC236}">
                  <a16:creationId xmlns:a16="http://schemas.microsoft.com/office/drawing/2014/main" id="{05CF15CE-7387-42DA-935C-37E646D3B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714">
              <a:extLst>
                <a:ext uri="{FF2B5EF4-FFF2-40B4-BE49-F238E27FC236}">
                  <a16:creationId xmlns:a16="http://schemas.microsoft.com/office/drawing/2014/main" id="{400EAE38-F4D8-4A28-9C59-E275E7985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AutoShape 715">
              <a:extLst>
                <a:ext uri="{FF2B5EF4-FFF2-40B4-BE49-F238E27FC236}">
                  <a16:creationId xmlns:a16="http://schemas.microsoft.com/office/drawing/2014/main" id="{057DC463-123C-4322-9FA1-3EFE5A24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716">
              <a:extLst>
                <a:ext uri="{FF2B5EF4-FFF2-40B4-BE49-F238E27FC236}">
                  <a16:creationId xmlns:a16="http://schemas.microsoft.com/office/drawing/2014/main" id="{6D842E35-C952-4A91-928F-C6CE76D7C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717">
              <a:extLst>
                <a:ext uri="{FF2B5EF4-FFF2-40B4-BE49-F238E27FC236}">
                  <a16:creationId xmlns:a16="http://schemas.microsoft.com/office/drawing/2014/main" id="{A81A1A8A-7217-4C90-8F85-1F0D698C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AutoShape 718">
              <a:extLst>
                <a:ext uri="{FF2B5EF4-FFF2-40B4-BE49-F238E27FC236}">
                  <a16:creationId xmlns:a16="http://schemas.microsoft.com/office/drawing/2014/main" id="{2783910B-7DDE-4C30-AA69-07BB6CD05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Line 719">
              <a:extLst>
                <a:ext uri="{FF2B5EF4-FFF2-40B4-BE49-F238E27FC236}">
                  <a16:creationId xmlns:a16="http://schemas.microsoft.com/office/drawing/2014/main" id="{392D7392-0020-4D41-BA58-7F2908FA4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20">
              <a:extLst>
                <a:ext uri="{FF2B5EF4-FFF2-40B4-BE49-F238E27FC236}">
                  <a16:creationId xmlns:a16="http://schemas.microsoft.com/office/drawing/2014/main" id="{7D5B08C8-755F-46C3-90D5-026898034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AutoShape 721">
              <a:extLst>
                <a:ext uri="{FF2B5EF4-FFF2-40B4-BE49-F238E27FC236}">
                  <a16:creationId xmlns:a16="http://schemas.microsoft.com/office/drawing/2014/main" id="{D8B5517D-4B79-43D3-8020-C5D884FCD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Line 722">
              <a:extLst>
                <a:ext uri="{FF2B5EF4-FFF2-40B4-BE49-F238E27FC236}">
                  <a16:creationId xmlns:a16="http://schemas.microsoft.com/office/drawing/2014/main" id="{2E65B6D3-7308-4530-9965-9B7444828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723">
              <a:extLst>
                <a:ext uri="{FF2B5EF4-FFF2-40B4-BE49-F238E27FC236}">
                  <a16:creationId xmlns:a16="http://schemas.microsoft.com/office/drawing/2014/main" id="{3D96FA9F-0495-4B0E-80A8-B73EFFB9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AutoShape 724">
              <a:extLst>
                <a:ext uri="{FF2B5EF4-FFF2-40B4-BE49-F238E27FC236}">
                  <a16:creationId xmlns:a16="http://schemas.microsoft.com/office/drawing/2014/main" id="{CC3F52FD-E9CF-4E62-A0EA-629797D3D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725">
              <a:extLst>
                <a:ext uri="{FF2B5EF4-FFF2-40B4-BE49-F238E27FC236}">
                  <a16:creationId xmlns:a16="http://schemas.microsoft.com/office/drawing/2014/main" id="{EC5C1E8E-0B6C-4556-AE91-E034090D2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726">
              <a:extLst>
                <a:ext uri="{FF2B5EF4-FFF2-40B4-BE49-F238E27FC236}">
                  <a16:creationId xmlns:a16="http://schemas.microsoft.com/office/drawing/2014/main" id="{B396FCFA-CD4F-476E-B9EF-FD4565527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9082" y="1410827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77874101"/>
                </p:ext>
              </p:extLst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8" name="ｸﾘｯﾌﾟ" r:id="rId4" imgW="768350" imgH="1003300" progId="MS_ClipArt_Gallery.2">
                    <p:embed/>
                  </p:oleObj>
                </mc:Choice>
                <mc:Fallback>
                  <p:oleObj name="ｸﾘｯﾌﾟ" r:id="rId4" imgW="768350" imgH="1003300" progId="MS_ClipArt_Gallery.2">
                    <p:embed/>
                    <p:pic>
                      <p:nvPicPr>
                        <p:cNvPr id="159" name="Object 808">
                          <a:extLst>
                            <a:ext uri="{FF2B5EF4-FFF2-40B4-BE49-F238E27FC236}">
                              <a16:creationId xmlns:a16="http://schemas.microsoft.com/office/drawing/2014/main" id="{7107DD73-52BA-4E92-A1A9-9552D9EF5685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1806354" y="1890666"/>
            <a:ext cx="1185765" cy="34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7" name="Picture 161" descr="sagyoW020">
            <a:extLst>
              <a:ext uri="{FF2B5EF4-FFF2-40B4-BE49-F238E27FC236}">
                <a16:creationId xmlns:a16="http://schemas.microsoft.com/office/drawing/2014/main" id="{7BB1A67C-81E1-409F-B113-559B47D7C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16" y="894311"/>
            <a:ext cx="735264" cy="55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7">
            <a:extLst>
              <a:ext uri="{FF2B5EF4-FFF2-40B4-BE49-F238E27FC236}">
                <a16:creationId xmlns:a16="http://schemas.microsoft.com/office/drawing/2014/main" id="{9612E642-9E5D-46C1-BAF3-EDBC51CA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3896" y="917303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1BA80814-A7CC-4605-AC59-93EB82331265}"/>
              </a:ext>
            </a:extLst>
          </p:cNvPr>
          <p:cNvSpPr/>
          <p:nvPr/>
        </p:nvSpPr>
        <p:spPr>
          <a:xfrm>
            <a:off x="4937586" y="1382455"/>
            <a:ext cx="857952" cy="37555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1</a:t>
            </a:r>
          </a:p>
        </p:txBody>
      </p:sp>
      <p:sp>
        <p:nvSpPr>
          <p:cNvPr id="206" name="AutoShape 380">
            <a:extLst>
              <a:ext uri="{FF2B5EF4-FFF2-40B4-BE49-F238E27FC236}">
                <a16:creationId xmlns:a16="http://schemas.microsoft.com/office/drawing/2014/main" id="{6C4FF335-55A6-4E9F-971F-4E379D68C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180" y="1143901"/>
            <a:ext cx="338439" cy="272600"/>
          </a:xfrm>
          <a:prstGeom prst="cube">
            <a:avLst>
              <a:gd name="adj" fmla="val 25000"/>
            </a:avLst>
          </a:prstGeom>
          <a:solidFill>
            <a:srgbClr val="FFE5C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1189">
              <a:solidFill>
                <a:srgbClr val="000000"/>
              </a:solidFill>
              <a:ea typeface="HGP創英角ｺﾞｼｯｸUB" pitchFamily="50" charset="-128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4112287-7C32-4FC0-B583-AADA4D11B7C9}"/>
              </a:ext>
            </a:extLst>
          </p:cNvPr>
          <p:cNvGrpSpPr/>
          <p:nvPr/>
        </p:nvGrpSpPr>
        <p:grpSpPr>
          <a:xfrm>
            <a:off x="2992640" y="1436473"/>
            <a:ext cx="581378" cy="167539"/>
            <a:chOff x="4524320" y="2673583"/>
            <a:chExt cx="715542" cy="206202"/>
          </a:xfrm>
        </p:grpSpPr>
        <p:sp>
          <p:nvSpPr>
            <p:cNvPr id="208" name="L-Shape 207">
              <a:extLst>
                <a:ext uri="{FF2B5EF4-FFF2-40B4-BE49-F238E27FC236}">
                  <a16:creationId xmlns:a16="http://schemas.microsoft.com/office/drawing/2014/main" id="{8459683C-B4FF-48A2-801B-963010FEEC48}"/>
                </a:ext>
              </a:extLst>
            </p:cNvPr>
            <p:cNvSpPr/>
            <p:nvPr/>
          </p:nvSpPr>
          <p:spPr bwMode="auto">
            <a:xfrm rot="10800000">
              <a:off x="4575835" y="2676585"/>
              <a:ext cx="664027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209" name="L-Shape 208">
              <a:extLst>
                <a:ext uri="{FF2B5EF4-FFF2-40B4-BE49-F238E27FC236}">
                  <a16:creationId xmlns:a16="http://schemas.microsoft.com/office/drawing/2014/main" id="{EED9EFDE-2765-4B7F-814E-8DE29BE85212}"/>
                </a:ext>
              </a:extLst>
            </p:cNvPr>
            <p:cNvSpPr/>
            <p:nvPr/>
          </p:nvSpPr>
          <p:spPr bwMode="auto">
            <a:xfrm rot="10800000" flipH="1">
              <a:off x="4524320" y="2673583"/>
              <a:ext cx="301173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</p:grpSp>
      <p:graphicFrame>
        <p:nvGraphicFramePr>
          <p:cNvPr id="210" name="Object 209">
            <a:extLst>
              <a:ext uri="{FF2B5EF4-FFF2-40B4-BE49-F238E27FC236}">
                <a16:creationId xmlns:a16="http://schemas.microsoft.com/office/drawing/2014/main" id="{8C548B1A-1E92-4092-8480-E05940FB7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614876"/>
              </p:ext>
            </p:extLst>
          </p:nvPr>
        </p:nvGraphicFramePr>
        <p:xfrm>
          <a:off x="3275550" y="1145809"/>
          <a:ext cx="169937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9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119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550" y="1145809"/>
                        <a:ext cx="169937" cy="165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AD8B22C5-30F9-4B0B-84F2-E7F32130C63B}"/>
              </a:ext>
            </a:extLst>
          </p:cNvPr>
          <p:cNvSpPr/>
          <p:nvPr/>
        </p:nvSpPr>
        <p:spPr>
          <a:xfrm>
            <a:off x="3862994" y="105861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C36D2A24-0A71-4253-A1AF-3C05CAD98230}"/>
              </a:ext>
            </a:extLst>
          </p:cNvPr>
          <p:cNvSpPr/>
          <p:nvPr/>
        </p:nvSpPr>
        <p:spPr>
          <a:xfrm>
            <a:off x="4869902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0B9AEE48-CE24-4AF7-8CF7-EC79466E07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4255100" y="922507"/>
            <a:ext cx="505266" cy="367614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3893A248-9246-4FA3-B662-830E4C0018E1}"/>
              </a:ext>
            </a:extLst>
          </p:cNvPr>
          <p:cNvSpPr/>
          <p:nvPr/>
        </p:nvSpPr>
        <p:spPr>
          <a:xfrm>
            <a:off x="3878264" y="1427878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first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FC3CC3E-8CFC-4DAA-B695-49837BD83E53}"/>
              </a:ext>
            </a:extLst>
          </p:cNvPr>
          <p:cNvSpPr/>
          <p:nvPr/>
        </p:nvSpPr>
        <p:spPr>
          <a:xfrm>
            <a:off x="6115443" y="1554310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217" name="Arrow: Right 216">
            <a:extLst>
              <a:ext uri="{FF2B5EF4-FFF2-40B4-BE49-F238E27FC236}">
                <a16:creationId xmlns:a16="http://schemas.microsoft.com/office/drawing/2014/main" id="{0D85C866-F9F3-4424-B010-D942665E5B7F}"/>
              </a:ext>
            </a:extLst>
          </p:cNvPr>
          <p:cNvSpPr/>
          <p:nvPr/>
        </p:nvSpPr>
        <p:spPr>
          <a:xfrm>
            <a:off x="5648878" y="104953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40269D40-142B-4B5C-AB99-1B49204E4BA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7426823" y="973607"/>
            <a:ext cx="505266" cy="367614"/>
          </a:xfrm>
          <a:prstGeom prst="rect">
            <a:avLst/>
          </a:prstGeom>
        </p:spPr>
      </p:pic>
      <p:sp>
        <p:nvSpPr>
          <p:cNvPr id="219" name="Rectangle 218">
            <a:extLst>
              <a:ext uri="{FF2B5EF4-FFF2-40B4-BE49-F238E27FC236}">
                <a16:creationId xmlns:a16="http://schemas.microsoft.com/office/drawing/2014/main" id="{9DAC8282-4F58-4EFA-9EA0-A87133FFD676}"/>
              </a:ext>
            </a:extLst>
          </p:cNvPr>
          <p:cNvSpPr/>
          <p:nvPr/>
        </p:nvSpPr>
        <p:spPr>
          <a:xfrm>
            <a:off x="7244897" y="1498365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second</a:t>
            </a:r>
          </a:p>
        </p:txBody>
      </p:sp>
      <p:pic>
        <p:nvPicPr>
          <p:cNvPr id="220" name="Picture 7">
            <a:extLst>
              <a:ext uri="{FF2B5EF4-FFF2-40B4-BE49-F238E27FC236}">
                <a16:creationId xmlns:a16="http://schemas.microsoft.com/office/drawing/2014/main" id="{DA7CF64D-8138-4599-A590-E465D8B7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8999" y="992969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2921892B-6425-41EB-8E2F-A53DE0C48D9F}"/>
              </a:ext>
            </a:extLst>
          </p:cNvPr>
          <p:cNvSpPr/>
          <p:nvPr/>
        </p:nvSpPr>
        <p:spPr>
          <a:xfrm>
            <a:off x="8274132" y="1458383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2</a:t>
            </a: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E0A9A4F8-9FDB-41B7-824D-231CF0953C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9629081" y="1011474"/>
            <a:ext cx="505266" cy="367614"/>
          </a:xfrm>
          <a:prstGeom prst="rect">
            <a:avLst/>
          </a:prstGeom>
        </p:spPr>
      </p:pic>
      <p:sp>
        <p:nvSpPr>
          <p:cNvPr id="226" name="Rectangle 225">
            <a:extLst>
              <a:ext uri="{FF2B5EF4-FFF2-40B4-BE49-F238E27FC236}">
                <a16:creationId xmlns:a16="http://schemas.microsoft.com/office/drawing/2014/main" id="{5AFF8AFF-F366-4B0F-B675-0BD511EDCF9D}"/>
              </a:ext>
            </a:extLst>
          </p:cNvPr>
          <p:cNvSpPr/>
          <p:nvPr/>
        </p:nvSpPr>
        <p:spPr>
          <a:xfrm>
            <a:off x="9389054" y="1537706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inspection result on excel file</a:t>
            </a:r>
          </a:p>
        </p:txBody>
      </p: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98EF1F12-BA64-45C2-8134-CEF3F41FA87A}"/>
              </a:ext>
            </a:extLst>
          </p:cNvPr>
          <p:cNvSpPr/>
          <p:nvPr/>
        </p:nvSpPr>
        <p:spPr>
          <a:xfrm>
            <a:off x="7005516" y="1046877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Arrow: Right 233">
            <a:extLst>
              <a:ext uri="{FF2B5EF4-FFF2-40B4-BE49-F238E27FC236}">
                <a16:creationId xmlns:a16="http://schemas.microsoft.com/office/drawing/2014/main" id="{E750A2BE-DB6C-4C0F-BA9D-CD74EC9A951D}"/>
              </a:ext>
            </a:extLst>
          </p:cNvPr>
          <p:cNvSpPr/>
          <p:nvPr/>
        </p:nvSpPr>
        <p:spPr>
          <a:xfrm>
            <a:off x="8182143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E0F3EBC2-0214-43D3-8EA7-F751A9E97A26}"/>
              </a:ext>
            </a:extLst>
          </p:cNvPr>
          <p:cNvSpPr/>
          <p:nvPr/>
        </p:nvSpPr>
        <p:spPr>
          <a:xfrm>
            <a:off x="9149107" y="1075422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>
            <a:off x="11125220" y="844078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10677071" y="950704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24" y="985105"/>
            <a:ext cx="111290" cy="102051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10475690" y="1602484"/>
            <a:ext cx="1532460" cy="139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inspection result</a:t>
            </a: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10732844" y="161368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11470877" y="160524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11703381" y="1991418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300D57E2-FFEE-475B-B073-501208823DC3}"/>
              </a:ext>
            </a:extLst>
          </p:cNvPr>
          <p:cNvGrpSpPr/>
          <p:nvPr/>
        </p:nvGrpSpPr>
        <p:grpSpPr>
          <a:xfrm>
            <a:off x="11001183" y="2317048"/>
            <a:ext cx="1404485" cy="625645"/>
            <a:chOff x="5271654" y="4090272"/>
            <a:chExt cx="1157140" cy="415123"/>
          </a:xfrm>
        </p:grpSpPr>
        <p:pic>
          <p:nvPicPr>
            <p:cNvPr id="1159" name="Picture 1158">
              <a:extLst>
                <a:ext uri="{FF2B5EF4-FFF2-40B4-BE49-F238E27FC236}">
                  <a16:creationId xmlns:a16="http://schemas.microsoft.com/office/drawing/2014/main" id="{92103E2C-F85C-47B8-8433-6E27DDAA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160" name="Rectangle 1">
              <a:extLst>
                <a:ext uri="{FF2B5EF4-FFF2-40B4-BE49-F238E27FC236}">
                  <a16:creationId xmlns:a16="http://schemas.microsoft.com/office/drawing/2014/main" id="{30363916-AA29-42EA-B121-27DD980A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107235"/>
              <a:ext cx="1157140" cy="265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location</a:t>
              </a:r>
            </a:p>
          </p:txBody>
        </p:sp>
      </p:grpSp>
      <p:cxnSp>
        <p:nvCxnSpPr>
          <p:cNvPr id="1162" name="Straight Arrow Connector 1161">
            <a:extLst>
              <a:ext uri="{FF2B5EF4-FFF2-40B4-BE49-F238E27FC236}">
                <a16:creationId xmlns:a16="http://schemas.microsoft.com/office/drawing/2014/main" id="{6D8CCDD9-A9EF-44D3-92A6-3AB0CCAD06DB}"/>
              </a:ext>
            </a:extLst>
          </p:cNvPr>
          <p:cNvCxnSpPr>
            <a:cxnSpLocks/>
          </p:cNvCxnSpPr>
          <p:nvPr/>
        </p:nvCxnSpPr>
        <p:spPr>
          <a:xfrm>
            <a:off x="3368580" y="3157385"/>
            <a:ext cx="6430" cy="2716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4" name="Picture 4">
            <a:extLst>
              <a:ext uri="{FF2B5EF4-FFF2-40B4-BE49-F238E27FC236}">
                <a16:creationId xmlns:a16="http://schemas.microsoft.com/office/drawing/2014/main" id="{5FD32B26-81DE-4A33-88DF-2D5DA352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86" y="1273437"/>
            <a:ext cx="386877" cy="258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8" name="Straight Connector 1167">
            <a:extLst>
              <a:ext uri="{FF2B5EF4-FFF2-40B4-BE49-F238E27FC236}">
                <a16:creationId xmlns:a16="http://schemas.microsoft.com/office/drawing/2014/main" id="{0AF7EB1F-91CF-4730-85B1-229AF69A357E}"/>
              </a:ext>
            </a:extLst>
          </p:cNvPr>
          <p:cNvCxnSpPr>
            <a:cxnSpLocks/>
          </p:cNvCxnSpPr>
          <p:nvPr/>
        </p:nvCxnSpPr>
        <p:spPr>
          <a:xfrm>
            <a:off x="3372789" y="3136934"/>
            <a:ext cx="7512747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65167" y="5221117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487888" y="4953296"/>
            <a:ext cx="838440" cy="213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427596" y="4389268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781588" y="4171222"/>
            <a:ext cx="733328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7" name="図 12">
            <a:extLst>
              <a:ext uri="{FF2B5EF4-FFF2-40B4-BE49-F238E27FC236}">
                <a16:creationId xmlns:a16="http://schemas.microsoft.com/office/drawing/2014/main" id="{5AC20311-0340-4311-933D-F47D8258288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29" y="924464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203821"/>
              </p:ext>
            </p:extLst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210" name="Object 209">
                        <a:extLst>
                          <a:ext uri="{FF2B5EF4-FFF2-40B4-BE49-F238E27FC236}">
                            <a16:creationId xmlns:a16="http://schemas.microsoft.com/office/drawing/2014/main" id="{8C548B1A-1E92-4092-8480-E05940FB7F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1C7A6DC-2224-4351-AD4B-AD2318D491E0}"/>
              </a:ext>
            </a:extLst>
          </p:cNvPr>
          <p:cNvCxnSpPr>
            <a:cxnSpLocks/>
          </p:cNvCxnSpPr>
          <p:nvPr/>
        </p:nvCxnSpPr>
        <p:spPr>
          <a:xfrm flipV="1">
            <a:off x="3987459" y="2628499"/>
            <a:ext cx="1284372" cy="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" name="Rectangle: Rounded Corners 777">
            <a:extLst>
              <a:ext uri="{FF2B5EF4-FFF2-40B4-BE49-F238E27FC236}">
                <a16:creationId xmlns:a16="http://schemas.microsoft.com/office/drawing/2014/main" id="{924E86BF-4C4A-4791-9F0B-8036A2FE130E}"/>
              </a:ext>
            </a:extLst>
          </p:cNvPr>
          <p:cNvSpPr/>
          <p:nvPr/>
        </p:nvSpPr>
        <p:spPr>
          <a:xfrm>
            <a:off x="5318605" y="2326788"/>
            <a:ext cx="1124579" cy="6789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821807" y="4210109"/>
            <a:ext cx="888333" cy="301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7CDD1C20-7260-46A6-B036-B6BE340350C9}"/>
              </a:ext>
            </a:extLst>
          </p:cNvPr>
          <p:cNvSpPr/>
          <p:nvPr/>
        </p:nvSpPr>
        <p:spPr>
          <a:xfrm>
            <a:off x="3888038" y="2160306"/>
            <a:ext cx="1407180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Recode ID Pallet &amp; S/N carton box by excel file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32863" y="2190602"/>
            <a:ext cx="860153" cy="800591"/>
          </a:xfrm>
          <a:prstGeom prst="rect">
            <a:avLst/>
          </a:prstGeom>
        </p:spPr>
      </p:pic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1E704944-5C9F-44A6-A360-7402B49B7324}"/>
              </a:ext>
            </a:extLst>
          </p:cNvPr>
          <p:cNvCxnSpPr>
            <a:cxnSpLocks/>
            <a:stCxn id="778" idx="3"/>
          </p:cNvCxnSpPr>
          <p:nvPr/>
        </p:nvCxnSpPr>
        <p:spPr>
          <a:xfrm>
            <a:off x="6443184" y="2666256"/>
            <a:ext cx="1397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2" name="Rectangle: Rounded Corners 791">
            <a:extLst>
              <a:ext uri="{FF2B5EF4-FFF2-40B4-BE49-F238E27FC236}">
                <a16:creationId xmlns:a16="http://schemas.microsoft.com/office/drawing/2014/main" id="{08C12884-05E2-4D6A-A9AE-C06D6335FB9B}"/>
              </a:ext>
            </a:extLst>
          </p:cNvPr>
          <p:cNvSpPr/>
          <p:nvPr/>
        </p:nvSpPr>
        <p:spPr>
          <a:xfrm>
            <a:off x="7879388" y="2310691"/>
            <a:ext cx="977363" cy="7033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9E87B69D-CD5B-4224-BF86-B7A629A0613A}"/>
              </a:ext>
            </a:extLst>
          </p:cNvPr>
          <p:cNvSpPr/>
          <p:nvPr/>
        </p:nvSpPr>
        <p:spPr>
          <a:xfrm>
            <a:off x="6519901" y="2160153"/>
            <a:ext cx="1211281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Find all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same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model, production date, line, shift</a:t>
            </a:r>
          </a:p>
        </p:txBody>
      </p:sp>
      <p:grpSp>
        <p:nvGrpSpPr>
          <p:cNvPr id="796" name="Group 795">
            <a:extLst>
              <a:ext uri="{FF2B5EF4-FFF2-40B4-BE49-F238E27FC236}">
                <a16:creationId xmlns:a16="http://schemas.microsoft.com/office/drawing/2014/main" id="{F4364EA2-C7AE-4392-9C8A-DC8B9FEEF034}"/>
              </a:ext>
            </a:extLst>
          </p:cNvPr>
          <p:cNvGrpSpPr>
            <a:grpSpLocks/>
          </p:cNvGrpSpPr>
          <p:nvPr/>
        </p:nvGrpSpPr>
        <p:grpSpPr bwMode="auto">
          <a:xfrm>
            <a:off x="8971070" y="2382827"/>
            <a:ext cx="486320" cy="496706"/>
            <a:chOff x="-12014" y="1311572"/>
            <a:chExt cx="1164539" cy="1200150"/>
          </a:xfrm>
        </p:grpSpPr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26D7B261-DC9C-4422-824E-88810E680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Text Box 114">
              <a:extLst>
                <a:ext uri="{FF2B5EF4-FFF2-40B4-BE49-F238E27FC236}">
                  <a16:creationId xmlns:a16="http://schemas.microsoft.com/office/drawing/2014/main" id="{18E5510A-4963-4605-A09B-289C5A424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583" y="1618688"/>
              <a:ext cx="742305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OQC</a:t>
              </a:r>
              <a:endPara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Line 115">
              <a:extLst>
                <a:ext uri="{FF2B5EF4-FFF2-40B4-BE49-F238E27FC236}">
                  <a16:creationId xmlns:a16="http://schemas.microsoft.com/office/drawing/2014/main" id="{0D2FFF1A-9490-4C4C-8234-6985CE8FD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Line 116">
              <a:extLst>
                <a:ext uri="{FF2B5EF4-FFF2-40B4-BE49-F238E27FC236}">
                  <a16:creationId xmlns:a16="http://schemas.microsoft.com/office/drawing/2014/main" id="{DD71508A-C866-444B-BDE3-F80021668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Text Box 117">
              <a:extLst>
                <a:ext uri="{FF2B5EF4-FFF2-40B4-BE49-F238E27FC236}">
                  <a16:creationId xmlns:a16="http://schemas.microsoft.com/office/drawing/2014/main" id="{CC7A33B0-5D0C-4A61-86C5-883C2D00A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Text Box 119">
              <a:extLst>
                <a:ext uri="{FF2B5EF4-FFF2-40B4-BE49-F238E27FC236}">
                  <a16:creationId xmlns:a16="http://schemas.microsoft.com/office/drawing/2014/main" id="{38E181D5-1F75-432D-A3D6-7CE7A9939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014" y="1804050"/>
              <a:ext cx="1074389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82B6781D-0205-4433-B2AB-819E9E579368}"/>
              </a:ext>
            </a:extLst>
          </p:cNvPr>
          <p:cNvCxnSpPr>
            <a:cxnSpLocks/>
          </p:cNvCxnSpPr>
          <p:nvPr/>
        </p:nvCxnSpPr>
        <p:spPr>
          <a:xfrm>
            <a:off x="9486777" y="2811419"/>
            <a:ext cx="467298" cy="8760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Rectangle: Rounded Corners 808">
            <a:extLst>
              <a:ext uri="{FF2B5EF4-FFF2-40B4-BE49-F238E27FC236}">
                <a16:creationId xmlns:a16="http://schemas.microsoft.com/office/drawing/2014/main" id="{5C563604-71AC-4556-B8A7-CEB917AEE196}"/>
              </a:ext>
            </a:extLst>
          </p:cNvPr>
          <p:cNvSpPr/>
          <p:nvPr/>
        </p:nvSpPr>
        <p:spPr>
          <a:xfrm>
            <a:off x="3041048" y="2373230"/>
            <a:ext cx="917621" cy="655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8787684-EC1F-4C31-91EE-4FDD4EDE9B78}"/>
              </a:ext>
            </a:extLst>
          </p:cNvPr>
          <p:cNvSpPr/>
          <p:nvPr/>
        </p:nvSpPr>
        <p:spPr>
          <a:xfrm>
            <a:off x="2839148" y="782127"/>
            <a:ext cx="1956738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2953121" y="1864282"/>
            <a:ext cx="2622921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Process 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505" y="4221945"/>
            <a:ext cx="2646794" cy="1130586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2206" y="3206175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29602" y="354042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1129" y="3965865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0" y="5398572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083" y="5631030"/>
            <a:ext cx="2623881" cy="1134197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349026" y="3997341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949508" y="3398190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9E22D14A-CAA6-4A8A-BD44-FF3B9B3A4467}"/>
              </a:ext>
            </a:extLst>
          </p:cNvPr>
          <p:cNvCxnSpPr>
            <a:cxnSpLocks/>
          </p:cNvCxnSpPr>
          <p:nvPr/>
        </p:nvCxnSpPr>
        <p:spPr>
          <a:xfrm flipH="1">
            <a:off x="8204170" y="3348511"/>
            <a:ext cx="2751540" cy="6948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7" name="Straight Arrow Connector 786">
            <a:extLst>
              <a:ext uri="{FF2B5EF4-FFF2-40B4-BE49-F238E27FC236}">
                <a16:creationId xmlns:a16="http://schemas.microsoft.com/office/drawing/2014/main" id="{1D407046-F23E-4B4E-BFC8-A499198D350F}"/>
              </a:ext>
            </a:extLst>
          </p:cNvPr>
          <p:cNvCxnSpPr>
            <a:cxnSpLocks/>
          </p:cNvCxnSpPr>
          <p:nvPr/>
        </p:nvCxnSpPr>
        <p:spPr>
          <a:xfrm flipH="1">
            <a:off x="8212684" y="3359607"/>
            <a:ext cx="1" cy="205222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 flipH="1">
            <a:off x="7759599" y="4151816"/>
            <a:ext cx="2495" cy="83006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899845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10885536" y="2001925"/>
            <a:ext cx="0" cy="273178"/>
          </a:xfrm>
          <a:prstGeom prst="straightConnector1">
            <a:avLst/>
          </a:prstGeom>
          <a:ln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Straight Connector 850">
            <a:extLst>
              <a:ext uri="{FF2B5EF4-FFF2-40B4-BE49-F238E27FC236}">
                <a16:creationId xmlns:a16="http://schemas.microsoft.com/office/drawing/2014/main" id="{4E3E8269-90B2-475F-A797-D5480C963ADB}"/>
              </a:ext>
            </a:extLst>
          </p:cNvPr>
          <p:cNvCxnSpPr>
            <a:cxnSpLocks/>
          </p:cNvCxnSpPr>
          <p:nvPr/>
        </p:nvCxnSpPr>
        <p:spPr>
          <a:xfrm>
            <a:off x="10875919" y="2978403"/>
            <a:ext cx="0" cy="1585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" name="Straight Connector 862">
            <a:extLst>
              <a:ext uri="{FF2B5EF4-FFF2-40B4-BE49-F238E27FC236}">
                <a16:creationId xmlns:a16="http://schemas.microsoft.com/office/drawing/2014/main" id="{1EC683C8-37E5-43B9-8E31-E55B356F751C}"/>
              </a:ext>
            </a:extLst>
          </p:cNvPr>
          <p:cNvCxnSpPr>
            <a:cxnSpLocks/>
          </p:cNvCxnSpPr>
          <p:nvPr/>
        </p:nvCxnSpPr>
        <p:spPr>
          <a:xfrm flipH="1">
            <a:off x="10951342" y="3003707"/>
            <a:ext cx="1" cy="33818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9675883" y="3497445"/>
            <a:ext cx="2270074" cy="54855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21588" y="5409603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5" y="5128905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142477" y="2659321"/>
            <a:ext cx="1826062" cy="276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line </a:t>
            </a: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10461993" y="2287708"/>
            <a:ext cx="1048188" cy="707542"/>
            <a:chOff x="5430028" y="4090272"/>
            <a:chExt cx="858524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136589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57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C9E7DB-0E67-43A4-BD4F-ABA5ED29E05E}"/>
              </a:ext>
            </a:extLst>
          </p:cNvPr>
          <p:cNvGrpSpPr/>
          <p:nvPr/>
        </p:nvGrpSpPr>
        <p:grpSpPr>
          <a:xfrm>
            <a:off x="152400" y="572901"/>
            <a:ext cx="11887198" cy="6123344"/>
            <a:chOff x="1554164" y="1370838"/>
            <a:chExt cx="9070974" cy="5367310"/>
          </a:xfrm>
        </p:grpSpPr>
        <p:sp>
          <p:nvSpPr>
            <p:cNvPr id="10243" name="AutoShape 3"/>
            <p:cNvSpPr>
              <a:spLocks noChangeArrowheads="1"/>
            </p:cNvSpPr>
            <p:nvPr/>
          </p:nvSpPr>
          <p:spPr bwMode="auto">
            <a:xfrm>
              <a:off x="6096000" y="1571624"/>
              <a:ext cx="4529138" cy="3686176"/>
            </a:xfrm>
            <a:prstGeom prst="roundRect">
              <a:avLst>
                <a:gd name="adj" fmla="val 2391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367621" name="Text Box 5"/>
            <p:cNvSpPr txBox="1">
              <a:spLocks noChangeArrowheads="1"/>
            </p:cNvSpPr>
            <p:nvPr/>
          </p:nvSpPr>
          <p:spPr bwMode="auto">
            <a:xfrm>
              <a:off x="7115175" y="1370838"/>
              <a:ext cx="2305050" cy="36859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ja-JP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◆ After</a:t>
              </a:r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245" name="AutoShape 6"/>
            <p:cNvSpPr>
              <a:spLocks noChangeArrowheads="1"/>
            </p:cNvSpPr>
            <p:nvPr/>
          </p:nvSpPr>
          <p:spPr bwMode="auto">
            <a:xfrm>
              <a:off x="1554164" y="5352348"/>
              <a:ext cx="4465636" cy="1385800"/>
            </a:xfrm>
            <a:prstGeom prst="roundRect">
              <a:avLst>
                <a:gd name="adj" fmla="val 7429"/>
              </a:avLst>
            </a:prstGeom>
            <a:solidFill>
              <a:srgbClr val="FFFF99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t"/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GB" sz="1200" b="1" i="1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 Issue  </a:t>
              </a:r>
              <a:endParaRPr lang="en-GB" sz="1200" b="1" i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Risky point : Wrong packing pass to market by control offline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Loss time to confirm production result &amp; Shipment schedule : 90sec*150 lots=3.75H/day.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2pax/ day need to follow chop stamp in warehouse.</a:t>
              </a:r>
            </a:p>
          </p:txBody>
        </p:sp>
        <p:sp>
          <p:nvSpPr>
            <p:cNvPr id="10246" name="AutoShape 6"/>
            <p:cNvSpPr>
              <a:spLocks noChangeArrowheads="1"/>
            </p:cNvSpPr>
            <p:nvPr/>
          </p:nvSpPr>
          <p:spPr bwMode="auto">
            <a:xfrm>
              <a:off x="6096000" y="5352348"/>
              <a:ext cx="4529138" cy="1385800"/>
            </a:xfrm>
            <a:prstGeom prst="roundRect">
              <a:avLst>
                <a:gd name="adj" fmla="val 6123"/>
              </a:avLst>
            </a:prstGeom>
            <a:solidFill>
              <a:srgbClr val="FFFF99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anchor="t"/>
            <a:lstStyle/>
            <a:p>
              <a:pPr marL="171450" indent="-1714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  </a:t>
              </a:r>
              <a:r>
                <a:rPr lang="en-US" sz="1200" b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Improvement: Link system from FA-OQC-SCM</a:t>
              </a:r>
              <a:endParaRPr lang="en-GB" sz="12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Prevent wrong packing.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Save time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3.75H/day ~ 990H/year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Save manpower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△ 2pax for stamp ~ 12K$/ year</a:t>
              </a:r>
            </a:p>
          </p:txBody>
        </p:sp>
        <p:sp>
          <p:nvSpPr>
            <p:cNvPr id="10247" name="AutoShape 2"/>
            <p:cNvSpPr>
              <a:spLocks noChangeArrowheads="1"/>
            </p:cNvSpPr>
            <p:nvPr/>
          </p:nvSpPr>
          <p:spPr bwMode="auto">
            <a:xfrm>
              <a:off x="1554164" y="1571624"/>
              <a:ext cx="4465637" cy="3686176"/>
            </a:xfrm>
            <a:prstGeom prst="roundRect">
              <a:avLst>
                <a:gd name="adj" fmla="val 2878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0248" name="Text Box 4"/>
            <p:cNvSpPr txBox="1">
              <a:spLocks noChangeArrowheads="1"/>
            </p:cNvSpPr>
            <p:nvPr/>
          </p:nvSpPr>
          <p:spPr bwMode="auto">
            <a:xfrm>
              <a:off x="2517775" y="1371600"/>
              <a:ext cx="2305050" cy="3685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itchFamily="34" charset="0"/>
                </a:rPr>
                <a:t>◆Before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814709" y="1999053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642872" y="1868424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6" name="Rectangle 5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4" name="Multiply 13"/>
            <p:cNvSpPr/>
            <p:nvPr/>
          </p:nvSpPr>
          <p:spPr>
            <a:xfrm>
              <a:off x="2849015" y="1868425"/>
              <a:ext cx="216977" cy="258698"/>
            </a:xfrm>
            <a:prstGeom prst="mathMultiply">
              <a:avLst>
                <a:gd name="adj1" fmla="val 543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7" name="Multiply 56"/>
            <p:cNvSpPr/>
            <p:nvPr/>
          </p:nvSpPr>
          <p:spPr>
            <a:xfrm>
              <a:off x="4476476" y="1868425"/>
              <a:ext cx="216977" cy="258698"/>
            </a:xfrm>
            <a:prstGeom prst="mathMultiply">
              <a:avLst>
                <a:gd name="adj1" fmla="val 656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42871" y="2269998"/>
              <a:ext cx="1176530" cy="217893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shipment priority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result timely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81858" y="2263903"/>
              <a:ext cx="1366908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Cannot use weight system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compare S/N by manual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Update OQC result not timely.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come to SCM for chop stamp.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62783" y="2263902"/>
              <a:ext cx="1171837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confirm stamp by visual check</a:t>
              </a:r>
            </a:p>
            <a:p>
              <a:endPara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81858" y="4648959"/>
              <a:ext cx="1366908" cy="34595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2pax</a:t>
              </a:r>
              <a:endPara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7383978" y="2034740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6212141" y="1868426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77" name="Rectangle 76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6212140" y="2270000"/>
              <a:ext cx="1176530" cy="21789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result timely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shipment priority 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51127" y="2263904"/>
              <a:ext cx="1366908" cy="21850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Use weight system </a:t>
              </a: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auto compare S/N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Online update OQC result &amp; Save time to come to SCM for chop stamp</a:t>
              </a:r>
            </a:p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332052" y="2263903"/>
              <a:ext cx="1171836" cy="21850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need check stamp by visual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OQC result by system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212140" y="4502282"/>
              <a:ext cx="4291748" cy="6450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i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Target improve: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Prevent wrong packing leakage out to market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△ 2pax for stamp by manual</a:t>
              </a:r>
              <a:endParaRPr 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3719" y="1780473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93030" y="1793657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2041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0046B22-B37F-4AED-99C8-1D61979E5957}"/>
              </a:ext>
            </a:extLst>
          </p:cNvPr>
          <p:cNvSpPr/>
          <p:nvPr/>
        </p:nvSpPr>
        <p:spPr>
          <a:xfrm>
            <a:off x="80937" y="6419679"/>
            <a:ext cx="12022383" cy="405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Note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 In case the model have not Serial Number 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They should be controlled as current method</a:t>
            </a:r>
            <a:endParaRPr lang="en-US" sz="16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B3BF52-5F44-4D0C-8FB1-0D5C9BA55ABF}"/>
              </a:ext>
            </a:extLst>
          </p:cNvPr>
          <p:cNvCxnSpPr>
            <a:cxnSpLocks/>
          </p:cNvCxnSpPr>
          <p:nvPr/>
        </p:nvCxnSpPr>
        <p:spPr>
          <a:xfrm>
            <a:off x="2803243" y="1887642"/>
            <a:ext cx="3567" cy="184311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418B7C-3B03-4181-8ED6-A7AD3B7BC175}"/>
              </a:ext>
            </a:extLst>
          </p:cNvPr>
          <p:cNvCxnSpPr>
            <a:cxnSpLocks/>
          </p:cNvCxnSpPr>
          <p:nvPr/>
        </p:nvCxnSpPr>
        <p:spPr>
          <a:xfrm>
            <a:off x="5559440" y="2792635"/>
            <a:ext cx="4688" cy="93812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C90DBB-F8CC-48C7-BD29-8EC4BB64F31A}"/>
              </a:ext>
            </a:extLst>
          </p:cNvPr>
          <p:cNvCxnSpPr>
            <a:cxnSpLocks/>
          </p:cNvCxnSpPr>
          <p:nvPr/>
        </p:nvCxnSpPr>
        <p:spPr>
          <a:xfrm flipH="1">
            <a:off x="8372723" y="1896866"/>
            <a:ext cx="22065" cy="182552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E2CE2C-D64E-42CF-B620-893C9369700F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866352" y="1897589"/>
            <a:ext cx="30321" cy="17930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E7723BD-603B-4AF9-B56C-54EBB5643DA9}"/>
              </a:ext>
            </a:extLst>
          </p:cNvPr>
          <p:cNvSpPr/>
          <p:nvPr/>
        </p:nvSpPr>
        <p:spPr>
          <a:xfrm>
            <a:off x="1770592" y="586557"/>
            <a:ext cx="2071600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17A7A-E02B-4024-A4D6-AD4B282D7130}"/>
              </a:ext>
            </a:extLst>
          </p:cNvPr>
          <p:cNvSpPr/>
          <p:nvPr/>
        </p:nvSpPr>
        <p:spPr>
          <a:xfrm>
            <a:off x="9860544" y="581745"/>
            <a:ext cx="2154304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Shipment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5392FA-6F54-4EC0-A011-49528ABB0B27}"/>
              </a:ext>
            </a:extLst>
          </p:cNvPr>
          <p:cNvSpPr/>
          <p:nvPr/>
        </p:nvSpPr>
        <p:spPr>
          <a:xfrm>
            <a:off x="1767523" y="1310881"/>
            <a:ext cx="2071600" cy="656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Save Weight Check Date 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on server : Production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Date/Model/Q’ty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3B5DCD-F7D7-4204-B12E-0220683B0A30}"/>
              </a:ext>
            </a:extLst>
          </p:cNvPr>
          <p:cNvCxnSpPr>
            <a:cxnSpLocks/>
          </p:cNvCxnSpPr>
          <p:nvPr/>
        </p:nvCxnSpPr>
        <p:spPr>
          <a:xfrm>
            <a:off x="3848001" y="909406"/>
            <a:ext cx="59827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5444D05-6D35-4AFC-9BD2-060CD84AB423}"/>
              </a:ext>
            </a:extLst>
          </p:cNvPr>
          <p:cNvSpPr/>
          <p:nvPr/>
        </p:nvSpPr>
        <p:spPr>
          <a:xfrm>
            <a:off x="4331263" y="586557"/>
            <a:ext cx="2451598" cy="6515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Pallet ID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2AAE1-41AC-4512-9FF8-EE1E3C82807E}"/>
              </a:ext>
            </a:extLst>
          </p:cNvPr>
          <p:cNvSpPr/>
          <p:nvPr/>
        </p:nvSpPr>
        <p:spPr>
          <a:xfrm>
            <a:off x="7246107" y="586557"/>
            <a:ext cx="2182517" cy="6515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D6F414-7691-42FC-BFE6-E833E0A2164E}"/>
              </a:ext>
            </a:extLst>
          </p:cNvPr>
          <p:cNvCxnSpPr>
            <a:cxnSpLocks/>
          </p:cNvCxnSpPr>
          <p:nvPr/>
        </p:nvCxnSpPr>
        <p:spPr>
          <a:xfrm>
            <a:off x="3051029" y="2675266"/>
            <a:ext cx="1444138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C15262-9F73-4E81-901A-0C00CB694E5D}"/>
              </a:ext>
            </a:extLst>
          </p:cNvPr>
          <p:cNvCxnSpPr>
            <a:cxnSpLocks/>
          </p:cNvCxnSpPr>
          <p:nvPr/>
        </p:nvCxnSpPr>
        <p:spPr>
          <a:xfrm>
            <a:off x="3061621" y="1969796"/>
            <a:ext cx="0" cy="7106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467D20-9228-42C7-AA42-C194DE42E5FC}"/>
              </a:ext>
            </a:extLst>
          </p:cNvPr>
          <p:cNvSpPr/>
          <p:nvPr/>
        </p:nvSpPr>
        <p:spPr>
          <a:xfrm>
            <a:off x="1865304" y="3730756"/>
            <a:ext cx="2366149" cy="1730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Add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plan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product &amp; Serial 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F354A7-2932-4C9A-900D-C489A3FA7CC6}"/>
              </a:ext>
            </a:extLst>
          </p:cNvPr>
          <p:cNvSpPr/>
          <p:nvPr/>
        </p:nvSpPr>
        <p:spPr>
          <a:xfrm>
            <a:off x="4397870" y="3709782"/>
            <a:ext cx="2791085" cy="17514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Indication OQC situation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: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Checking result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Final judgment All lot. </a:t>
            </a:r>
          </a:p>
          <a:p>
            <a:pPr marL="91440" indent="-91440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Send result by Email auto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06D792-7139-4FFD-A0E3-B3779C88C33F}"/>
              </a:ext>
            </a:extLst>
          </p:cNvPr>
          <p:cNvCxnSpPr>
            <a:cxnSpLocks/>
          </p:cNvCxnSpPr>
          <p:nvPr/>
        </p:nvCxnSpPr>
        <p:spPr>
          <a:xfrm flipV="1">
            <a:off x="5564128" y="1969652"/>
            <a:ext cx="0" cy="385696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C134572-50A4-49FA-850A-CE47313CE87D}"/>
              </a:ext>
            </a:extLst>
          </p:cNvPr>
          <p:cNvSpPr/>
          <p:nvPr/>
        </p:nvSpPr>
        <p:spPr>
          <a:xfrm>
            <a:off x="4339191" y="1308221"/>
            <a:ext cx="2443669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Pallet ID: Model/Q’ty/SN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Movement slip &lt;SAP&gt;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A14654-55C7-46D0-B0C6-441AFF57ED19}"/>
              </a:ext>
            </a:extLst>
          </p:cNvPr>
          <p:cNvSpPr/>
          <p:nvPr/>
        </p:nvSpPr>
        <p:spPr>
          <a:xfrm>
            <a:off x="7246107" y="1314620"/>
            <a:ext cx="2182518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 ID Model/Q’ty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F8FBE7-4E32-46FA-B0BB-A62933A97FA3}"/>
              </a:ext>
            </a:extLst>
          </p:cNvPr>
          <p:cNvSpPr/>
          <p:nvPr/>
        </p:nvSpPr>
        <p:spPr>
          <a:xfrm>
            <a:off x="9860544" y="1311503"/>
            <a:ext cx="2154305" cy="662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Pallet: &lt;Model/Q’ty&gt;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06A6BA-EA53-401A-8941-818EC7E52553}"/>
              </a:ext>
            </a:extLst>
          </p:cNvPr>
          <p:cNvSpPr/>
          <p:nvPr/>
        </p:nvSpPr>
        <p:spPr>
          <a:xfrm>
            <a:off x="7379421" y="3722393"/>
            <a:ext cx="2236351" cy="17388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③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QC inspection result: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Pallet ID to check OQC result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Indicate OK lot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9F8E24-62BA-4B67-AD33-28C82A2F9256}"/>
              </a:ext>
            </a:extLst>
          </p:cNvPr>
          <p:cNvSpPr/>
          <p:nvPr/>
        </p:nvSpPr>
        <p:spPr>
          <a:xfrm>
            <a:off x="9778497" y="3690589"/>
            <a:ext cx="2236351" cy="1770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④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Function: If OQC judgment NG or Not yet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Stop next step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&lt; PSNV/ Jupiter &gt;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Study to link weight check &amp; WMS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94E53-E359-43AD-ADFA-56D733B979EF}"/>
              </a:ext>
            </a:extLst>
          </p:cNvPr>
          <p:cNvSpPr/>
          <p:nvPr/>
        </p:nvSpPr>
        <p:spPr>
          <a:xfrm>
            <a:off x="1865304" y="5660868"/>
            <a:ext cx="2366149" cy="691889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8,000min/month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745602-E40F-469A-AC44-C733C86235BE}"/>
              </a:ext>
            </a:extLst>
          </p:cNvPr>
          <p:cNvSpPr/>
          <p:nvPr/>
        </p:nvSpPr>
        <p:spPr>
          <a:xfrm>
            <a:off x="4397869" y="5665984"/>
            <a:ext cx="2791085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Reduce 2pax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 2"/>
              </a:rPr>
              <a:t>990H/year</a:t>
            </a:r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94C5A0-E408-4FAB-A3BE-B4B14EA85885}"/>
              </a:ext>
            </a:extLst>
          </p:cNvPr>
          <p:cNvSpPr/>
          <p:nvPr/>
        </p:nvSpPr>
        <p:spPr>
          <a:xfrm>
            <a:off x="7379421" y="5661173"/>
            <a:ext cx="2236351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4,000 min/month</a:t>
            </a:r>
          </a:p>
          <a:p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903D1D4-F5A2-403D-AC24-4096295971B4}"/>
              </a:ext>
            </a:extLst>
          </p:cNvPr>
          <p:cNvSpPr/>
          <p:nvPr/>
        </p:nvSpPr>
        <p:spPr>
          <a:xfrm>
            <a:off x="1672804" y="460476"/>
            <a:ext cx="10430517" cy="2605623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BA46B0-524A-439E-92FF-ADEFBDF76510}"/>
              </a:ext>
            </a:extLst>
          </p:cNvPr>
          <p:cNvSpPr/>
          <p:nvPr/>
        </p:nvSpPr>
        <p:spPr>
          <a:xfrm>
            <a:off x="132862" y="1526546"/>
            <a:ext cx="1459180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SITUATION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8DEF1A1-1B79-4D45-9051-8A91538EEBDA}"/>
              </a:ext>
            </a:extLst>
          </p:cNvPr>
          <p:cNvSpPr/>
          <p:nvPr/>
        </p:nvSpPr>
        <p:spPr>
          <a:xfrm>
            <a:off x="1672804" y="3166286"/>
            <a:ext cx="10430516" cy="2375245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4092BB-A69B-4EE7-B946-99466184F0BB}"/>
              </a:ext>
            </a:extLst>
          </p:cNvPr>
          <p:cNvSpPr/>
          <p:nvPr/>
        </p:nvSpPr>
        <p:spPr>
          <a:xfrm>
            <a:off x="2180188" y="3298446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6633AC-0550-4FEA-BD0A-11E2C3815593}"/>
              </a:ext>
            </a:extLst>
          </p:cNvPr>
          <p:cNvSpPr/>
          <p:nvPr/>
        </p:nvSpPr>
        <p:spPr>
          <a:xfrm>
            <a:off x="4965158" y="3299099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337BA6-F96E-429A-9911-377D350E3531}"/>
              </a:ext>
            </a:extLst>
          </p:cNvPr>
          <p:cNvSpPr/>
          <p:nvPr/>
        </p:nvSpPr>
        <p:spPr>
          <a:xfrm>
            <a:off x="7818823" y="3301715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F19068-8258-4C6C-997A-997B69273769}"/>
              </a:ext>
            </a:extLst>
          </p:cNvPr>
          <p:cNvSpPr/>
          <p:nvPr/>
        </p:nvSpPr>
        <p:spPr>
          <a:xfrm>
            <a:off x="10270556" y="3305124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6C9F47-CE28-4472-83D2-11E5DA9610AF}"/>
              </a:ext>
            </a:extLst>
          </p:cNvPr>
          <p:cNvSpPr/>
          <p:nvPr/>
        </p:nvSpPr>
        <p:spPr>
          <a:xfrm>
            <a:off x="6646955" y="2380256"/>
            <a:ext cx="1563599" cy="606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Pick up sampling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inspection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1372709-F3B4-4A15-8313-36D8763D9329}"/>
              </a:ext>
            </a:extLst>
          </p:cNvPr>
          <p:cNvSpPr/>
          <p:nvPr/>
        </p:nvSpPr>
        <p:spPr>
          <a:xfrm>
            <a:off x="102062" y="450164"/>
            <a:ext cx="1503395" cy="2615935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0ED0877-48E7-465D-BA29-C33CB1D656C2}"/>
              </a:ext>
            </a:extLst>
          </p:cNvPr>
          <p:cNvSpPr/>
          <p:nvPr/>
        </p:nvSpPr>
        <p:spPr>
          <a:xfrm>
            <a:off x="96495" y="3166288"/>
            <a:ext cx="1503396" cy="2369499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F33A26E-B113-46F8-A097-D52AA00912A2}"/>
              </a:ext>
            </a:extLst>
          </p:cNvPr>
          <p:cNvSpPr/>
          <p:nvPr/>
        </p:nvSpPr>
        <p:spPr>
          <a:xfrm>
            <a:off x="96495" y="5613571"/>
            <a:ext cx="1503396" cy="795796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52288CB-1129-48A3-9051-5F784292C648}"/>
              </a:ext>
            </a:extLst>
          </p:cNvPr>
          <p:cNvSpPr/>
          <p:nvPr/>
        </p:nvSpPr>
        <p:spPr>
          <a:xfrm>
            <a:off x="1672803" y="5613571"/>
            <a:ext cx="10430516" cy="806108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2F42BE1-5044-490F-A10E-A360FC32212E}"/>
              </a:ext>
            </a:extLst>
          </p:cNvPr>
          <p:cNvSpPr/>
          <p:nvPr/>
        </p:nvSpPr>
        <p:spPr>
          <a:xfrm>
            <a:off x="80937" y="3859564"/>
            <a:ext cx="1503395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REQUEST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835A860-4C27-42E8-B691-DA87CCFFA214}"/>
              </a:ext>
            </a:extLst>
          </p:cNvPr>
          <p:cNvSpPr/>
          <p:nvPr/>
        </p:nvSpPr>
        <p:spPr>
          <a:xfrm>
            <a:off x="110781" y="5685365"/>
            <a:ext cx="1465772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F36C00-ECDA-46D7-B58E-7C141761EB3B}"/>
              </a:ext>
            </a:extLst>
          </p:cNvPr>
          <p:cNvSpPr/>
          <p:nvPr/>
        </p:nvSpPr>
        <p:spPr>
          <a:xfrm>
            <a:off x="4522079" y="2370152"/>
            <a:ext cx="2076547" cy="6061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06638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727630"/>
              </p:ext>
            </p:extLst>
          </p:nvPr>
        </p:nvGraphicFramePr>
        <p:xfrm>
          <a:off x="124265" y="472578"/>
          <a:ext cx="11718383" cy="6197233"/>
        </p:xfrm>
        <a:graphic>
          <a:graphicData uri="http://schemas.openxmlformats.org/drawingml/2006/table">
            <a:tbl>
              <a:tblPr firstRow="1" bandRow="1"/>
              <a:tblGrid>
                <a:gridCol w="976402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4991620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1093428563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80087078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73873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Detail</a:t>
                      </a:r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Function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56434">
                <a:tc row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 Normal &amp; ROHS inspection on website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5301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 Normal &amp; ROHS inspection on mobile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08057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Recheck inspection on web &amp; mobile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8650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 Year inspection on web &amp; mobile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868714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Show inspection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status on mobile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9889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Find material location quickly on mobile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47689"/>
                  </a:ext>
                </a:extLst>
              </a:tr>
              <a:tr h="456434">
                <a:tc row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2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Pick up &amp; return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sample for OQC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 serial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outer &amp; inner boxes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weight OQC with weight FA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checking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auto judgment all lot for production result in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link inspection result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 inspection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OQC,FA &amp;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</a:tbl>
          </a:graphicData>
        </a:graphic>
      </p:graphicFrame>
      <p:sp>
        <p:nvSpPr>
          <p:cNvPr id="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3230762" y="522728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1695587" y="646639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415595" y="646639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1053698" y="4978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2370970" y="49777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3447307" y="49275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Go-live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096000" y="1347679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096000" y="1516491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368109" y="1795501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368109" y="1964313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729180" y="2252227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729180" y="2421039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729180" y="2708953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729180" y="2877765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909715" y="3174583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909715" y="3343395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886336" y="3626146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886336" y="3794958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7270786" y="3640213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376368" y="4076811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348846" y="4259691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686537" y="4510565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659015" y="4693445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9905813" y="5886855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9878291" y="6069735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662332" y="5448411"/>
            <a:ext cx="1243481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8662332" y="5655212"/>
            <a:ext cx="1243481" cy="4214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10543916" y="6379224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10553674" y="6562104"/>
            <a:ext cx="638103" cy="7508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1255479" y="6325283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024229" y="4964946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8033987" y="5147826"/>
            <a:ext cx="638103" cy="7508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043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6679</TotalTime>
  <Words>1704</Words>
  <Application>Microsoft Office PowerPoint</Application>
  <PresentationFormat>Widescreen</PresentationFormat>
  <Paragraphs>547</Paragraphs>
  <Slides>19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ＭＳ Ｐゴシック</vt:lpstr>
      <vt:lpstr>游ゴシック</vt:lpstr>
      <vt:lpstr>Arial</vt:lpstr>
      <vt:lpstr>Arial Unicode MS</vt:lpstr>
      <vt:lpstr>Calibri</vt:lpstr>
      <vt:lpstr>Calibri Light</vt:lpstr>
      <vt:lpstr>Carlito</vt:lpstr>
      <vt:lpstr>HGP創英角ｺﾞｼｯｸUB</vt:lpstr>
      <vt:lpstr>Meiryo UI</vt:lpstr>
      <vt:lpstr>Tahoma</vt:lpstr>
      <vt:lpstr>Times New Roman</vt:lpstr>
      <vt:lpstr>Wingdings</vt:lpstr>
      <vt:lpstr>Wingdings 2</vt:lpstr>
      <vt:lpstr>Office Theme</vt:lpstr>
      <vt:lpstr>ｸﾘｯﾌﾟ</vt:lpstr>
      <vt:lpstr>PowerPoint Presentation</vt:lpstr>
      <vt:lpstr>PowerPoint Presentation</vt:lpstr>
      <vt:lpstr>PowerPoint Presentation</vt:lpstr>
      <vt:lpstr>PowerPoint Presentation</vt:lpstr>
      <vt:lpstr>Activity 2 : Link Weight Check System FA-SCM-OQC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ACER</cp:lastModifiedBy>
  <cp:revision>346</cp:revision>
  <cp:lastPrinted>2024-08-05T03:14:42Z</cp:lastPrinted>
  <dcterms:created xsi:type="dcterms:W3CDTF">2021-12-07T10:10:23Z</dcterms:created>
  <dcterms:modified xsi:type="dcterms:W3CDTF">2024-08-26T21:25:03Z</dcterms:modified>
</cp:coreProperties>
</file>